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webextensions/webextension1.xml" ContentType="application/vnd.ms-office.webextension+xml"/>
  <Override PartName="/ppt/webextensions/webextension2.xml" ContentType="application/vnd.ms-office.webextension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35"/>
  </p:notesMasterIdLst>
  <p:sldIdLst>
    <p:sldId id="259" r:id="rId2"/>
    <p:sldId id="256" r:id="rId3"/>
    <p:sldId id="340" r:id="rId4"/>
    <p:sldId id="258" r:id="rId5"/>
    <p:sldId id="260" r:id="rId6"/>
    <p:sldId id="261" r:id="rId7"/>
    <p:sldId id="274" r:id="rId8"/>
    <p:sldId id="320" r:id="rId9"/>
    <p:sldId id="321" r:id="rId10"/>
    <p:sldId id="333" r:id="rId11"/>
    <p:sldId id="277" r:id="rId12"/>
    <p:sldId id="334" r:id="rId13"/>
    <p:sldId id="322" r:id="rId14"/>
    <p:sldId id="330" r:id="rId15"/>
    <p:sldId id="329" r:id="rId16"/>
    <p:sldId id="328" r:id="rId17"/>
    <p:sldId id="327" r:id="rId18"/>
    <p:sldId id="326" r:id="rId19"/>
    <p:sldId id="325" r:id="rId20"/>
    <p:sldId id="324" r:id="rId21"/>
    <p:sldId id="323" r:id="rId22"/>
    <p:sldId id="332" r:id="rId23"/>
    <p:sldId id="284" r:id="rId24"/>
    <p:sldId id="335" r:id="rId25"/>
    <p:sldId id="313" r:id="rId26"/>
    <p:sldId id="336" r:id="rId27"/>
    <p:sldId id="341" r:id="rId28"/>
    <p:sldId id="342" r:id="rId29"/>
    <p:sldId id="343" r:id="rId30"/>
    <p:sldId id="337" r:id="rId31"/>
    <p:sldId id="345" r:id="rId32"/>
    <p:sldId id="339" r:id="rId33"/>
    <p:sldId id="290" r:id="rId34"/>
  </p:sldIdLst>
  <p:sldSz cx="9144000" cy="5143500" type="screen16x9"/>
  <p:notesSz cx="6858000" cy="9144000"/>
  <p:embeddedFontLst>
    <p:embeddedFont>
      <p:font typeface="Albert Sans" panose="020B0604020202020204" charset="0"/>
      <p:regular r:id="rId36"/>
      <p:bold r:id="rId37"/>
      <p:italic r:id="rId38"/>
      <p:boldItalic r:id="rId39"/>
    </p:embeddedFont>
    <p:embeddedFont>
      <p:font typeface="Anaheim" panose="020B0604020202020204" charset="0"/>
      <p:regular r:id="rId40"/>
      <p:bold r:id="rId41"/>
    </p:embeddedFont>
    <p:embeddedFont>
      <p:font typeface="Bebas Neue" panose="020B0606020202050201" pitchFamily="34" charset="0"/>
      <p:regular r:id="rId42"/>
    </p:embeddedFont>
    <p:embeddedFont>
      <p:font typeface="Caladea" panose="02040503050406030204" pitchFamily="18" charset="0"/>
      <p:regular r:id="rId43"/>
      <p:bold r:id="rId44"/>
      <p:italic r:id="rId45"/>
      <p:boldItalic r:id="rId46"/>
    </p:embeddedFont>
    <p:embeddedFont>
      <p:font typeface="Marcellus" panose="020B0604020202020204" charset="0"/>
      <p:regular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BDB2E0-EE3C-4634-AED0-E4D44AAE37A7}">
  <a:tblStyle styleId="{21BDB2E0-EE3C-4634-AED0-E4D44AAE37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62A585D-55A4-4D0D-8EFE-7583300A2B1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4049" autoAdjust="0"/>
  </p:normalViewPr>
  <p:slideViewPr>
    <p:cSldViewPr snapToGrid="0">
      <p:cViewPr varScale="1">
        <p:scale>
          <a:sx n="87" d="100"/>
          <a:sy n="87" d="100"/>
        </p:scale>
        <p:origin x="696" y="5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95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0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45c3c40beb_1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45c3c40beb_1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6B3597CA-C665-174B-85A2-ADC911F78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4072739ea5_12_0:notes">
            <a:extLst>
              <a:ext uri="{FF2B5EF4-FFF2-40B4-BE49-F238E27FC236}">
                <a16:creationId xmlns:a16="http://schemas.microsoft.com/office/drawing/2014/main" id="{BAA8EFAF-13A3-E9AD-240B-DC530AC36A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4072739ea5_12_0:notes">
            <a:extLst>
              <a:ext uri="{FF2B5EF4-FFF2-40B4-BE49-F238E27FC236}">
                <a16:creationId xmlns:a16="http://schemas.microsoft.com/office/drawing/2014/main" id="{321929EC-7416-AC07-5DEC-1CFF8C4F57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40953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>
          <a:extLst>
            <a:ext uri="{FF2B5EF4-FFF2-40B4-BE49-F238E27FC236}">
              <a16:creationId xmlns:a16="http://schemas.microsoft.com/office/drawing/2014/main" id="{BE05A20C-8F00-3BC0-609D-F225F7AD6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4dda1946d_0_3:notes">
            <a:extLst>
              <a:ext uri="{FF2B5EF4-FFF2-40B4-BE49-F238E27FC236}">
                <a16:creationId xmlns:a16="http://schemas.microsoft.com/office/drawing/2014/main" id="{40A6C237-04D4-6BFC-BD57-08E5AEBD4D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54dda1946d_0_3:notes">
            <a:extLst>
              <a:ext uri="{FF2B5EF4-FFF2-40B4-BE49-F238E27FC236}">
                <a16:creationId xmlns:a16="http://schemas.microsoft.com/office/drawing/2014/main" id="{0C582C11-0DE8-AE56-E6F2-43CE8E4B53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9284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>
          <a:extLst>
            <a:ext uri="{FF2B5EF4-FFF2-40B4-BE49-F238E27FC236}">
              <a16:creationId xmlns:a16="http://schemas.microsoft.com/office/drawing/2014/main" id="{CB6F12B6-FB9D-6FD8-F4FD-3F4464CC8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4dda1946d_0_3:notes">
            <a:extLst>
              <a:ext uri="{FF2B5EF4-FFF2-40B4-BE49-F238E27FC236}">
                <a16:creationId xmlns:a16="http://schemas.microsoft.com/office/drawing/2014/main" id="{6316F41F-B238-67DE-235E-D928C7970D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54dda1946d_0_3:notes">
            <a:extLst>
              <a:ext uri="{FF2B5EF4-FFF2-40B4-BE49-F238E27FC236}">
                <a16:creationId xmlns:a16="http://schemas.microsoft.com/office/drawing/2014/main" id="{413AF1C5-308F-225A-719E-CDDD1C48B9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9929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>
          <a:extLst>
            <a:ext uri="{FF2B5EF4-FFF2-40B4-BE49-F238E27FC236}">
              <a16:creationId xmlns:a16="http://schemas.microsoft.com/office/drawing/2014/main" id="{F939D8C8-BB93-EAB9-A294-14D490F70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4dda1946d_0_3:notes">
            <a:extLst>
              <a:ext uri="{FF2B5EF4-FFF2-40B4-BE49-F238E27FC236}">
                <a16:creationId xmlns:a16="http://schemas.microsoft.com/office/drawing/2014/main" id="{F5599CCC-DD7B-DEA5-6F72-6EB07F4E4B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54dda1946d_0_3:notes">
            <a:extLst>
              <a:ext uri="{FF2B5EF4-FFF2-40B4-BE49-F238E27FC236}">
                <a16:creationId xmlns:a16="http://schemas.microsoft.com/office/drawing/2014/main" id="{B79504D0-3526-13EA-4717-7EBAAA6368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5889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>
          <a:extLst>
            <a:ext uri="{FF2B5EF4-FFF2-40B4-BE49-F238E27FC236}">
              <a16:creationId xmlns:a16="http://schemas.microsoft.com/office/drawing/2014/main" id="{A2A32E23-42C8-747B-E923-EA3BD74E6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4dda1946d_0_3:notes">
            <a:extLst>
              <a:ext uri="{FF2B5EF4-FFF2-40B4-BE49-F238E27FC236}">
                <a16:creationId xmlns:a16="http://schemas.microsoft.com/office/drawing/2014/main" id="{55979BDF-9335-BE5C-B84B-E624953FDD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54dda1946d_0_3:notes">
            <a:extLst>
              <a:ext uri="{FF2B5EF4-FFF2-40B4-BE49-F238E27FC236}">
                <a16:creationId xmlns:a16="http://schemas.microsoft.com/office/drawing/2014/main" id="{93DF3843-4950-BE75-345E-E4C5A71279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0215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>
          <a:extLst>
            <a:ext uri="{FF2B5EF4-FFF2-40B4-BE49-F238E27FC236}">
              <a16:creationId xmlns:a16="http://schemas.microsoft.com/office/drawing/2014/main" id="{D592AA8E-57C4-239B-CC4D-3C374E140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4dda1946d_0_3:notes">
            <a:extLst>
              <a:ext uri="{FF2B5EF4-FFF2-40B4-BE49-F238E27FC236}">
                <a16:creationId xmlns:a16="http://schemas.microsoft.com/office/drawing/2014/main" id="{05493481-BC1B-88A0-40C0-3F7D0831EB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54dda1946d_0_3:notes">
            <a:extLst>
              <a:ext uri="{FF2B5EF4-FFF2-40B4-BE49-F238E27FC236}">
                <a16:creationId xmlns:a16="http://schemas.microsoft.com/office/drawing/2014/main" id="{3E7596B7-B0D6-8DFC-B329-A4328E5282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34735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>
          <a:extLst>
            <a:ext uri="{FF2B5EF4-FFF2-40B4-BE49-F238E27FC236}">
              <a16:creationId xmlns:a16="http://schemas.microsoft.com/office/drawing/2014/main" id="{13C125FE-F032-81FD-F91B-320020A2E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4dda1946d_0_3:notes">
            <a:extLst>
              <a:ext uri="{FF2B5EF4-FFF2-40B4-BE49-F238E27FC236}">
                <a16:creationId xmlns:a16="http://schemas.microsoft.com/office/drawing/2014/main" id="{760CF3A0-D6BC-565B-5272-383183E658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54dda1946d_0_3:notes">
            <a:extLst>
              <a:ext uri="{FF2B5EF4-FFF2-40B4-BE49-F238E27FC236}">
                <a16:creationId xmlns:a16="http://schemas.microsoft.com/office/drawing/2014/main" id="{F416740B-C0B9-E2B8-C903-478101B546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84608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>
          <a:extLst>
            <a:ext uri="{FF2B5EF4-FFF2-40B4-BE49-F238E27FC236}">
              <a16:creationId xmlns:a16="http://schemas.microsoft.com/office/drawing/2014/main" id="{94FE2FDA-E60F-AE4D-E5A0-0A0BC00C5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4dda1946d_0_3:notes">
            <a:extLst>
              <a:ext uri="{FF2B5EF4-FFF2-40B4-BE49-F238E27FC236}">
                <a16:creationId xmlns:a16="http://schemas.microsoft.com/office/drawing/2014/main" id="{81AB0C09-8E02-35EF-D4EE-4F6173A3F9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54dda1946d_0_3:notes">
            <a:extLst>
              <a:ext uri="{FF2B5EF4-FFF2-40B4-BE49-F238E27FC236}">
                <a16:creationId xmlns:a16="http://schemas.microsoft.com/office/drawing/2014/main" id="{75720632-AC82-529F-1517-2DE340B24E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71067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>
          <a:extLst>
            <a:ext uri="{FF2B5EF4-FFF2-40B4-BE49-F238E27FC236}">
              <a16:creationId xmlns:a16="http://schemas.microsoft.com/office/drawing/2014/main" id="{7AC025A9-7F8B-576D-CE91-238D66894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4dda1946d_0_3:notes">
            <a:extLst>
              <a:ext uri="{FF2B5EF4-FFF2-40B4-BE49-F238E27FC236}">
                <a16:creationId xmlns:a16="http://schemas.microsoft.com/office/drawing/2014/main" id="{FF7B6635-8708-8962-3EAD-2F158ADC9B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54dda1946d_0_3:notes">
            <a:extLst>
              <a:ext uri="{FF2B5EF4-FFF2-40B4-BE49-F238E27FC236}">
                <a16:creationId xmlns:a16="http://schemas.microsoft.com/office/drawing/2014/main" id="{13E85A86-B981-D68C-E341-30D48A12C1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374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>
          <a:extLst>
            <a:ext uri="{FF2B5EF4-FFF2-40B4-BE49-F238E27FC236}">
              <a16:creationId xmlns:a16="http://schemas.microsoft.com/office/drawing/2014/main" id="{2904A688-6495-29D9-A0F2-FDFA56B73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4dda1946d_0_3:notes">
            <a:extLst>
              <a:ext uri="{FF2B5EF4-FFF2-40B4-BE49-F238E27FC236}">
                <a16:creationId xmlns:a16="http://schemas.microsoft.com/office/drawing/2014/main" id="{6D469C23-0A92-8E7A-C305-DB0837A3A0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54dda1946d_0_3:notes">
            <a:extLst>
              <a:ext uri="{FF2B5EF4-FFF2-40B4-BE49-F238E27FC236}">
                <a16:creationId xmlns:a16="http://schemas.microsoft.com/office/drawing/2014/main" id="{DEEEB829-E97A-CE79-4426-33B99319FB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2879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>
          <a:extLst>
            <a:ext uri="{FF2B5EF4-FFF2-40B4-BE49-F238E27FC236}">
              <a16:creationId xmlns:a16="http://schemas.microsoft.com/office/drawing/2014/main" id="{C4F145CB-C1E8-F3DC-36B5-54061086D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4dda1946d_0_3:notes">
            <a:extLst>
              <a:ext uri="{FF2B5EF4-FFF2-40B4-BE49-F238E27FC236}">
                <a16:creationId xmlns:a16="http://schemas.microsoft.com/office/drawing/2014/main" id="{9447A5DC-FAC6-8975-B8A6-69AF6EA6FA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54dda1946d_0_3:notes">
            <a:extLst>
              <a:ext uri="{FF2B5EF4-FFF2-40B4-BE49-F238E27FC236}">
                <a16:creationId xmlns:a16="http://schemas.microsoft.com/office/drawing/2014/main" id="{ED0C52F0-308A-497C-3D7E-CB23496EBE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95866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245c3c40beb_1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245c3c40beb_1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D9AB9B25-A54D-C8B1-5C1E-6DF14ADA9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4072739ea5_12_0:notes">
            <a:extLst>
              <a:ext uri="{FF2B5EF4-FFF2-40B4-BE49-F238E27FC236}">
                <a16:creationId xmlns:a16="http://schemas.microsoft.com/office/drawing/2014/main" id="{48516A8C-869A-34AB-7FFD-4AE4D6E31E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4072739ea5_12_0:notes">
            <a:extLst>
              <a:ext uri="{FF2B5EF4-FFF2-40B4-BE49-F238E27FC236}">
                <a16:creationId xmlns:a16="http://schemas.microsoft.com/office/drawing/2014/main" id="{0B7CD488-713D-81B7-3272-A25F2C61BB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1566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>
          <a:extLst>
            <a:ext uri="{FF2B5EF4-FFF2-40B4-BE49-F238E27FC236}">
              <a16:creationId xmlns:a16="http://schemas.microsoft.com/office/drawing/2014/main" id="{66FF46CF-5F10-ADC3-CC2C-E0EEB341C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245c3c40beb_1_149:notes">
            <a:extLst>
              <a:ext uri="{FF2B5EF4-FFF2-40B4-BE49-F238E27FC236}">
                <a16:creationId xmlns:a16="http://schemas.microsoft.com/office/drawing/2014/main" id="{35782EEF-E331-E5E7-F32C-55273CE490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245c3c40beb_1_149:notes">
            <a:extLst>
              <a:ext uri="{FF2B5EF4-FFF2-40B4-BE49-F238E27FC236}">
                <a16:creationId xmlns:a16="http://schemas.microsoft.com/office/drawing/2014/main" id="{00168F8B-A485-0786-F93E-39EB4812DE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4363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EDE842A7-D1EA-53F4-D59C-86AD31419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4072739ea5_12_0:notes">
            <a:extLst>
              <a:ext uri="{FF2B5EF4-FFF2-40B4-BE49-F238E27FC236}">
                <a16:creationId xmlns:a16="http://schemas.microsoft.com/office/drawing/2014/main" id="{BC81391D-5106-62B0-88A6-F0CFB09827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4072739ea5_12_0:notes">
            <a:extLst>
              <a:ext uri="{FF2B5EF4-FFF2-40B4-BE49-F238E27FC236}">
                <a16:creationId xmlns:a16="http://schemas.microsoft.com/office/drawing/2014/main" id="{E8CE30DC-30AF-E303-B5C1-6F720F1CAF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86992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>
          <a:extLst>
            <a:ext uri="{FF2B5EF4-FFF2-40B4-BE49-F238E27FC236}">
              <a16:creationId xmlns:a16="http://schemas.microsoft.com/office/drawing/2014/main" id="{3F2B3BAB-BCF0-A9AA-4E7B-DDF779A1B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245c3c40beb_1_149:notes">
            <a:extLst>
              <a:ext uri="{FF2B5EF4-FFF2-40B4-BE49-F238E27FC236}">
                <a16:creationId xmlns:a16="http://schemas.microsoft.com/office/drawing/2014/main" id="{2257ABE5-7C5E-104D-F956-F6D86977F3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245c3c40beb_1_149:notes">
            <a:extLst>
              <a:ext uri="{FF2B5EF4-FFF2-40B4-BE49-F238E27FC236}">
                <a16:creationId xmlns:a16="http://schemas.microsoft.com/office/drawing/2014/main" id="{D97E5508-CEA1-72CD-DD14-2476CA24B8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0097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>
          <a:extLst>
            <a:ext uri="{FF2B5EF4-FFF2-40B4-BE49-F238E27FC236}">
              <a16:creationId xmlns:a16="http://schemas.microsoft.com/office/drawing/2014/main" id="{1B1CCC4A-71EB-53AA-88FE-050F755EB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4dda1946d_0_3:notes">
            <a:extLst>
              <a:ext uri="{FF2B5EF4-FFF2-40B4-BE49-F238E27FC236}">
                <a16:creationId xmlns:a16="http://schemas.microsoft.com/office/drawing/2014/main" id="{CB0BAA88-AD43-4432-E613-F277FC97B7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54dda1946d_0_3:notes">
            <a:extLst>
              <a:ext uri="{FF2B5EF4-FFF2-40B4-BE49-F238E27FC236}">
                <a16:creationId xmlns:a16="http://schemas.microsoft.com/office/drawing/2014/main" id="{3D0A6E96-1E5B-DBEE-3DBB-AEA3E4A84C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2815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>
          <a:extLst>
            <a:ext uri="{FF2B5EF4-FFF2-40B4-BE49-F238E27FC236}">
              <a16:creationId xmlns:a16="http://schemas.microsoft.com/office/drawing/2014/main" id="{BBEBF63C-D8D6-F701-A616-278733AA7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4dda1946d_0_3:notes">
            <a:extLst>
              <a:ext uri="{FF2B5EF4-FFF2-40B4-BE49-F238E27FC236}">
                <a16:creationId xmlns:a16="http://schemas.microsoft.com/office/drawing/2014/main" id="{BADAF3EF-3EA9-06BD-1D8E-4977CF266A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54dda1946d_0_3:notes">
            <a:extLst>
              <a:ext uri="{FF2B5EF4-FFF2-40B4-BE49-F238E27FC236}">
                <a16:creationId xmlns:a16="http://schemas.microsoft.com/office/drawing/2014/main" id="{04C97733-557D-00B2-5AC8-3887D5F861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29922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>
          <a:extLst>
            <a:ext uri="{FF2B5EF4-FFF2-40B4-BE49-F238E27FC236}">
              <a16:creationId xmlns:a16="http://schemas.microsoft.com/office/drawing/2014/main" id="{C86F3DB3-F40C-EC00-DF0A-0FC112DB6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4dda1946d_0_3:notes">
            <a:extLst>
              <a:ext uri="{FF2B5EF4-FFF2-40B4-BE49-F238E27FC236}">
                <a16:creationId xmlns:a16="http://schemas.microsoft.com/office/drawing/2014/main" id="{417E4FE6-D3A2-53B7-AB5B-F36ED3848C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54dda1946d_0_3:notes">
            <a:extLst>
              <a:ext uri="{FF2B5EF4-FFF2-40B4-BE49-F238E27FC236}">
                <a16:creationId xmlns:a16="http://schemas.microsoft.com/office/drawing/2014/main" id="{A42F2E5B-2399-D5DC-A622-D7A937ABF2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3714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>
          <a:extLst>
            <a:ext uri="{FF2B5EF4-FFF2-40B4-BE49-F238E27FC236}">
              <a16:creationId xmlns:a16="http://schemas.microsoft.com/office/drawing/2014/main" id="{9FA76148-D00C-8C5C-2D9D-9E090517B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4dda1946d_0_3:notes">
            <a:extLst>
              <a:ext uri="{FF2B5EF4-FFF2-40B4-BE49-F238E27FC236}">
                <a16:creationId xmlns:a16="http://schemas.microsoft.com/office/drawing/2014/main" id="{1ABCAC9A-588F-20CA-0988-EF6DF2D679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54dda1946d_0_3:notes">
            <a:extLst>
              <a:ext uri="{FF2B5EF4-FFF2-40B4-BE49-F238E27FC236}">
                <a16:creationId xmlns:a16="http://schemas.microsoft.com/office/drawing/2014/main" id="{753C0536-BB4A-53AA-D411-320C606F90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1683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>
          <a:extLst>
            <a:ext uri="{FF2B5EF4-FFF2-40B4-BE49-F238E27FC236}">
              <a16:creationId xmlns:a16="http://schemas.microsoft.com/office/drawing/2014/main" id="{D266F149-2B09-117C-65E5-8D249FD3D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4dda1946d_0_3:notes">
            <a:extLst>
              <a:ext uri="{FF2B5EF4-FFF2-40B4-BE49-F238E27FC236}">
                <a16:creationId xmlns:a16="http://schemas.microsoft.com/office/drawing/2014/main" id="{7322AB15-3A5B-D831-F3DC-19682427F1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54dda1946d_0_3:notes">
            <a:extLst>
              <a:ext uri="{FF2B5EF4-FFF2-40B4-BE49-F238E27FC236}">
                <a16:creationId xmlns:a16="http://schemas.microsoft.com/office/drawing/2014/main" id="{5E0AC41B-A31A-F50D-F023-A1F0C26F77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633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52000"/>
          </a:blip>
          <a:srcRect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678300"/>
            <a:ext cx="3955800" cy="28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4190900"/>
            <a:ext cx="3955800" cy="41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 amt="52000"/>
          </a:blip>
          <a:srcRect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8"/>
          <p:cNvSpPr txBox="1">
            <a:spLocks noGrp="1"/>
          </p:cNvSpPr>
          <p:nvPr>
            <p:ph type="title"/>
          </p:nvPr>
        </p:nvSpPr>
        <p:spPr>
          <a:xfrm>
            <a:off x="713263" y="5400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8"/>
          <p:cNvSpPr txBox="1">
            <a:spLocks noGrp="1"/>
          </p:cNvSpPr>
          <p:nvPr>
            <p:ph type="subTitle" idx="1"/>
          </p:nvPr>
        </p:nvSpPr>
        <p:spPr>
          <a:xfrm>
            <a:off x="713225" y="177397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8"/>
          <p:cNvSpPr txBox="1"/>
          <p:nvPr/>
        </p:nvSpPr>
        <p:spPr>
          <a:xfrm>
            <a:off x="713225" y="3869300"/>
            <a:ext cx="427380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sz="1200" b="1" u="sng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205" name="Google Shape;205;p28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9"/>
          <p:cNvPicPr preferRelativeResize="0"/>
          <p:nvPr/>
        </p:nvPicPr>
        <p:blipFill rotWithShape="1">
          <a:blip r:embed="rId2">
            <a:alphaModFix amt="52000"/>
          </a:blip>
          <a:srcRect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9"/>
          <p:cNvSpPr/>
          <p:nvPr/>
        </p:nvSpPr>
        <p:spPr>
          <a:xfrm>
            <a:off x="0" y="539500"/>
            <a:ext cx="2578800" cy="406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w="9525" cap="flat" cmpd="sng">
            <a:solidFill>
              <a:srgbClr val="08100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-7775" y="4604000"/>
            <a:ext cx="9149400" cy="0"/>
          </a:xfrm>
          <a:prstGeom prst="straightConnector1">
            <a:avLst/>
          </a:prstGeom>
          <a:noFill/>
          <a:ln w="9525" cap="flat" cmpd="sng">
            <a:solidFill>
              <a:srgbClr val="08100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0"/>
          <p:cNvPicPr preferRelativeResize="0"/>
          <p:nvPr/>
        </p:nvPicPr>
        <p:blipFill rotWithShape="1">
          <a:blip r:embed="rId2">
            <a:alphaModFix amt="52000"/>
          </a:blip>
          <a:srcRect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0"/>
          <p:cNvCxnSpPr/>
          <p:nvPr/>
        </p:nvCxnSpPr>
        <p:spPr>
          <a:xfrm>
            <a:off x="713225" y="-3975"/>
            <a:ext cx="0" cy="515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30"/>
          <p:cNvCxnSpPr/>
          <p:nvPr/>
        </p:nvCxnSpPr>
        <p:spPr>
          <a:xfrm>
            <a:off x="8430775" y="-3975"/>
            <a:ext cx="0" cy="515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30"/>
          <p:cNvSpPr/>
          <p:nvPr/>
        </p:nvSpPr>
        <p:spPr>
          <a:xfrm>
            <a:off x="0" y="4604000"/>
            <a:ext cx="9144000" cy="53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 amt="52000"/>
          </a:blip>
          <a:srcRect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1077925" y="1072375"/>
            <a:ext cx="70065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1077925" y="3458588"/>
            <a:ext cx="12204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5289325" y="3719875"/>
            <a:ext cx="2763300" cy="6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cxnSp>
        <p:nvCxnSpPr>
          <p:cNvPr id="18" name="Google Shape;18;p3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w="9525" cap="flat" cmpd="sng">
            <a:solidFill>
              <a:srgbClr val="08100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9"/>
          <p:cNvPicPr preferRelativeResize="0"/>
          <p:nvPr/>
        </p:nvPicPr>
        <p:blipFill rotWithShape="1">
          <a:blip r:embed="rId2">
            <a:alphaModFix amt="52000"/>
          </a:blip>
          <a:srcRect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713225" y="888700"/>
            <a:ext cx="3683400" cy="13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713225" y="3679200"/>
            <a:ext cx="3683400" cy="9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>
            <a:spLocks noGrp="1"/>
          </p:cNvSpPr>
          <p:nvPr>
            <p:ph type="pic" idx="2"/>
          </p:nvPr>
        </p:nvSpPr>
        <p:spPr>
          <a:xfrm>
            <a:off x="5495624" y="825474"/>
            <a:ext cx="3207000" cy="3894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cxnSp>
        <p:nvCxnSpPr>
          <p:cNvPr id="55" name="Google Shape;55;p9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w="9525" cap="flat" cmpd="sng">
            <a:solidFill>
              <a:srgbClr val="08100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3"/>
          <p:cNvPicPr preferRelativeResize="0"/>
          <p:nvPr/>
        </p:nvPicPr>
        <p:blipFill rotWithShape="1">
          <a:blip r:embed="rId2">
            <a:alphaModFix amt="52000"/>
          </a:blip>
          <a:srcRect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714925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4337375" y="1500363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2"/>
          </p:nvPr>
        </p:nvSpPr>
        <p:spPr>
          <a:xfrm>
            <a:off x="4337375" y="2679313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3"/>
          </p:nvPr>
        </p:nvSpPr>
        <p:spPr>
          <a:xfrm>
            <a:off x="4337375" y="3813225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4" hasCustomPrompt="1"/>
          </p:nvPr>
        </p:nvSpPr>
        <p:spPr>
          <a:xfrm>
            <a:off x="714927" y="150036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5" hasCustomPrompt="1"/>
          </p:nvPr>
        </p:nvSpPr>
        <p:spPr>
          <a:xfrm>
            <a:off x="714927" y="267931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6" hasCustomPrompt="1"/>
          </p:nvPr>
        </p:nvSpPr>
        <p:spPr>
          <a:xfrm>
            <a:off x="714927" y="3813225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7"/>
          </p:nvPr>
        </p:nvSpPr>
        <p:spPr>
          <a:xfrm>
            <a:off x="1449625" y="1500363"/>
            <a:ext cx="1702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8"/>
          </p:nvPr>
        </p:nvSpPr>
        <p:spPr>
          <a:xfrm>
            <a:off x="1449625" y="2679313"/>
            <a:ext cx="1702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9"/>
          </p:nvPr>
        </p:nvSpPr>
        <p:spPr>
          <a:xfrm>
            <a:off x="1449625" y="3813225"/>
            <a:ext cx="1702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/>
          <p:nvPr/>
        </p:nvSpPr>
        <p:spPr>
          <a:xfrm>
            <a:off x="8430775" y="-100"/>
            <a:ext cx="713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 rotWithShape="1">
          <a:blip r:embed="rId2">
            <a:alphaModFix amt="52000"/>
          </a:blip>
          <a:srcRect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1138100" y="2153700"/>
            <a:ext cx="2558700" cy="104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1"/>
          </p:nvPr>
        </p:nvSpPr>
        <p:spPr>
          <a:xfrm>
            <a:off x="1138100" y="3195300"/>
            <a:ext cx="25587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cxnSp>
        <p:nvCxnSpPr>
          <p:cNvPr id="92" name="Google Shape;92;p16"/>
          <p:cNvCxnSpPr/>
          <p:nvPr/>
        </p:nvCxnSpPr>
        <p:spPr>
          <a:xfrm>
            <a:off x="713225" y="5395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6"/>
          <p:cNvCxnSpPr/>
          <p:nvPr/>
        </p:nvCxnSpPr>
        <p:spPr>
          <a:xfrm>
            <a:off x="713225" y="46040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0"/>
          <p:cNvPicPr preferRelativeResize="0"/>
          <p:nvPr/>
        </p:nvPicPr>
        <p:blipFill rotWithShape="1">
          <a:blip r:embed="rId2">
            <a:alphaModFix amt="52000"/>
          </a:blip>
          <a:srcRect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subTitle" idx="1"/>
          </p:nvPr>
        </p:nvSpPr>
        <p:spPr>
          <a:xfrm>
            <a:off x="4134073" y="1648175"/>
            <a:ext cx="3033900" cy="2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subTitle" idx="2"/>
          </p:nvPr>
        </p:nvSpPr>
        <p:spPr>
          <a:xfrm>
            <a:off x="713225" y="1648175"/>
            <a:ext cx="3033900" cy="2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0"/>
          <p:cNvSpPr/>
          <p:nvPr/>
        </p:nvSpPr>
        <p:spPr>
          <a:xfrm>
            <a:off x="8430775" y="-100"/>
            <a:ext cx="713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1" name="Google Shape;121;p20"/>
          <p:cNvCxnSpPr/>
          <p:nvPr/>
        </p:nvCxnSpPr>
        <p:spPr>
          <a:xfrm>
            <a:off x="714925" y="4604000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20"/>
          <p:cNvCxnSpPr/>
          <p:nvPr/>
        </p:nvCxnSpPr>
        <p:spPr>
          <a:xfrm>
            <a:off x="714925" y="539500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6"/>
          <p:cNvPicPr preferRelativeResize="0"/>
          <p:nvPr/>
        </p:nvPicPr>
        <p:blipFill rotWithShape="1">
          <a:blip r:embed="rId2">
            <a:alphaModFix amt="52000"/>
          </a:blip>
          <a:srcRect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6"/>
          <p:cNvSpPr txBox="1">
            <a:spLocks noGrp="1"/>
          </p:cNvSpPr>
          <p:nvPr>
            <p:ph type="title"/>
          </p:nvPr>
        </p:nvSpPr>
        <p:spPr>
          <a:xfrm>
            <a:off x="1077925" y="1099075"/>
            <a:ext cx="69747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1" name="Google Shape;191;p26"/>
          <p:cNvSpPr txBox="1">
            <a:spLocks noGrp="1"/>
          </p:cNvSpPr>
          <p:nvPr>
            <p:ph type="title" idx="2" hasCustomPrompt="1"/>
          </p:nvPr>
        </p:nvSpPr>
        <p:spPr>
          <a:xfrm>
            <a:off x="1077925" y="3458600"/>
            <a:ext cx="14034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2" name="Google Shape;192;p26"/>
          <p:cNvSpPr txBox="1">
            <a:spLocks noGrp="1"/>
          </p:cNvSpPr>
          <p:nvPr>
            <p:ph type="subTitle" idx="1"/>
          </p:nvPr>
        </p:nvSpPr>
        <p:spPr>
          <a:xfrm>
            <a:off x="5289325" y="3659750"/>
            <a:ext cx="2763300" cy="6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cxnSp>
        <p:nvCxnSpPr>
          <p:cNvPr id="193" name="Google Shape;193;p26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w="9525" cap="flat" cmpd="sng">
            <a:solidFill>
              <a:srgbClr val="08100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0_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7"/>
          <p:cNvPicPr preferRelativeResize="0"/>
          <p:nvPr/>
        </p:nvPicPr>
        <p:blipFill rotWithShape="1">
          <a:blip r:embed="rId2">
            <a:alphaModFix amt="52000"/>
          </a:blip>
          <a:srcRect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7"/>
          <p:cNvSpPr txBox="1">
            <a:spLocks noGrp="1"/>
          </p:cNvSpPr>
          <p:nvPr>
            <p:ph type="title"/>
          </p:nvPr>
        </p:nvSpPr>
        <p:spPr>
          <a:xfrm>
            <a:off x="1077925" y="1179250"/>
            <a:ext cx="69747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7" name="Google Shape;197;p27"/>
          <p:cNvSpPr txBox="1">
            <a:spLocks noGrp="1"/>
          </p:cNvSpPr>
          <p:nvPr>
            <p:ph type="title" idx="2" hasCustomPrompt="1"/>
          </p:nvPr>
        </p:nvSpPr>
        <p:spPr>
          <a:xfrm>
            <a:off x="1077925" y="3458600"/>
            <a:ext cx="14034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8" name="Google Shape;198;p27"/>
          <p:cNvSpPr txBox="1">
            <a:spLocks noGrp="1"/>
          </p:cNvSpPr>
          <p:nvPr>
            <p:ph type="subTitle" idx="1"/>
          </p:nvPr>
        </p:nvSpPr>
        <p:spPr>
          <a:xfrm>
            <a:off x="5289325" y="3659750"/>
            <a:ext cx="2763300" cy="6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cxnSp>
        <p:nvCxnSpPr>
          <p:cNvPr id="199" name="Google Shape;199;p27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w="9525" cap="flat" cmpd="sng">
            <a:solidFill>
              <a:srgbClr val="08100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62" r:id="rId6"/>
    <p:sldLayoutId id="2147483666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9" name="Google Shape;279;p37"/>
          <p:cNvCxnSpPr/>
          <p:nvPr/>
        </p:nvCxnSpPr>
        <p:spPr>
          <a:xfrm>
            <a:off x="4950950" y="548375"/>
            <a:ext cx="0" cy="4589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0" name="Google Shape;280;p37"/>
          <p:cNvSpPr/>
          <p:nvPr/>
        </p:nvSpPr>
        <p:spPr>
          <a:xfrm>
            <a:off x="5379125" y="711700"/>
            <a:ext cx="3440100" cy="4121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1" name="Google Shape;281;p3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1426" r="13556"/>
          <a:stretch/>
        </p:blipFill>
        <p:spPr>
          <a:xfrm>
            <a:off x="5495624" y="825474"/>
            <a:ext cx="3207101" cy="38938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BFD4FE-5475-4CD8-3CFD-14D1965580CD}"/>
              </a:ext>
            </a:extLst>
          </p:cNvPr>
          <p:cNvSpPr txBox="1"/>
          <p:nvPr/>
        </p:nvSpPr>
        <p:spPr>
          <a:xfrm>
            <a:off x="857366" y="563864"/>
            <a:ext cx="2975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Marcellus" panose="020B0604020202020204" charset="0"/>
              </a:rPr>
              <a:t>TEAM MEMBERS</a:t>
            </a:r>
            <a:endParaRPr lang="en-GB" sz="2800" b="1" dirty="0">
              <a:latin typeface="Marcellus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4807FC-566E-3F08-AE9C-15BE24A09E89}"/>
              </a:ext>
            </a:extLst>
          </p:cNvPr>
          <p:cNvSpPr txBox="1"/>
          <p:nvPr/>
        </p:nvSpPr>
        <p:spPr>
          <a:xfrm>
            <a:off x="857366" y="1195571"/>
            <a:ext cx="2975673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736" indent="-173736" algn="ctr">
              <a:spcAft>
                <a:spcPts val="600"/>
              </a:spcAft>
            </a:pPr>
            <a:r>
              <a:rPr lang="en-GB" sz="1800" b="0" i="0" dirty="0">
                <a:solidFill>
                  <a:srgbClr val="000000"/>
                </a:solidFill>
                <a:effectLst/>
                <a:latin typeface="Caladea" panose="02040503050406030204" pitchFamily="18" charset="0"/>
              </a:rPr>
              <a:t>Abdulrahman Sayed</a:t>
            </a:r>
          </a:p>
          <a:p>
            <a:pPr marL="173736" indent="-173736" algn="ctr">
              <a:spcAft>
                <a:spcPts val="600"/>
              </a:spcAft>
            </a:pPr>
            <a:r>
              <a:rPr lang="en-GB" sz="1800" b="0" i="0" dirty="0">
                <a:solidFill>
                  <a:srgbClr val="000000"/>
                </a:solidFill>
                <a:effectLst/>
                <a:latin typeface="Caladea" panose="02040503050406030204" pitchFamily="18" charset="0"/>
              </a:rPr>
              <a:t>Mohamed Ibrahim</a:t>
            </a:r>
          </a:p>
          <a:p>
            <a:pPr marL="173736" indent="-173736" algn="ctr">
              <a:spcAft>
                <a:spcPts val="600"/>
              </a:spcAft>
            </a:pPr>
            <a:r>
              <a:rPr lang="en-GB" sz="1800" b="0" i="0" dirty="0">
                <a:solidFill>
                  <a:srgbClr val="000000"/>
                </a:solidFill>
                <a:effectLst/>
                <a:latin typeface="Caladea" panose="02040503050406030204" pitchFamily="18" charset="0"/>
              </a:rPr>
              <a:t>Mohamed Abdul Hamid</a:t>
            </a:r>
          </a:p>
          <a:p>
            <a:pPr marL="173736" indent="-173736" algn="ctr">
              <a:spcAft>
                <a:spcPts val="600"/>
              </a:spcAft>
            </a:pPr>
            <a:r>
              <a:rPr lang="en-GB" sz="1800" b="0" i="0" dirty="0">
                <a:solidFill>
                  <a:srgbClr val="000000"/>
                </a:solidFill>
                <a:effectLst/>
                <a:latin typeface="Caladea" panose="02040503050406030204" pitchFamily="18" charset="0"/>
              </a:rPr>
              <a:t>Saif Ahmed</a:t>
            </a:r>
            <a:endParaRPr lang="en-GB" sz="1800" dirty="0">
              <a:latin typeface="Caladea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DA38C9-255C-ED5C-C178-EA7BE810AF7F}"/>
              </a:ext>
            </a:extLst>
          </p:cNvPr>
          <p:cNvSpPr txBox="1"/>
          <p:nvPr/>
        </p:nvSpPr>
        <p:spPr>
          <a:xfrm>
            <a:off x="1085965" y="3687086"/>
            <a:ext cx="251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adea" panose="02040503050406030204" pitchFamily="18" charset="0"/>
              </a:rPr>
              <a:t>Instructor: Osama Adel</a:t>
            </a:r>
            <a:endParaRPr lang="en-GB" sz="1800" dirty="0">
              <a:latin typeface="Caladea" panose="020405030504060302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>
          <a:extLst>
            <a:ext uri="{FF2B5EF4-FFF2-40B4-BE49-F238E27FC236}">
              <a16:creationId xmlns:a16="http://schemas.microsoft.com/office/drawing/2014/main" id="{FB18C44F-97D6-0EAF-426C-8CA808A5E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2">
            <a:extLst>
              <a:ext uri="{FF2B5EF4-FFF2-40B4-BE49-F238E27FC236}">
                <a16:creationId xmlns:a16="http://schemas.microsoft.com/office/drawing/2014/main" id="{C5E0B519-2A44-E6DB-9505-368E54AECD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0002" y="380564"/>
            <a:ext cx="5351737" cy="8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Data Cleaning Process</a:t>
            </a:r>
          </a:p>
        </p:txBody>
      </p:sp>
      <p:sp>
        <p:nvSpPr>
          <p:cNvPr id="559" name="Google Shape;559;p52">
            <a:extLst>
              <a:ext uri="{FF2B5EF4-FFF2-40B4-BE49-F238E27FC236}">
                <a16:creationId xmlns:a16="http://schemas.microsoft.com/office/drawing/2014/main" id="{CF2BD469-0B04-A814-39D9-F366D5769E8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0002" y="1410344"/>
            <a:ext cx="6860920" cy="14634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3736" lvl="0" indent="-173736" algn="l" rtl="0">
              <a:spcBef>
                <a:spcPts val="0"/>
              </a:spcBef>
              <a:spcAft>
                <a:spcPts val="300"/>
              </a:spcAft>
              <a:buNone/>
            </a:pPr>
            <a:r>
              <a:rPr lang="en-GB" sz="1600" b="1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Standardization Steps:</a:t>
            </a:r>
          </a:p>
          <a:p>
            <a:pPr marL="173736" lvl="0" indent="-173736" algn="l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Column naming convention: Converted to snake case.</a:t>
            </a:r>
          </a:p>
          <a:p>
            <a:pPr marL="173736" lvl="0" indent="-173736" algn="l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Data type conversions: Proper date and time formats for all temporal fields.</a:t>
            </a:r>
          </a:p>
          <a:p>
            <a:pPr marL="173736" lvl="0" indent="-173736" algn="l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Missing value handling: Identified null values in cancelled journeys.</a:t>
            </a:r>
          </a:p>
          <a:p>
            <a:pPr marL="173736" lvl="0" indent="-173736" algn="l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Validation checks for data consistency and integrity.</a:t>
            </a:r>
          </a:p>
        </p:txBody>
      </p:sp>
    </p:spTree>
    <p:extLst>
      <p:ext uri="{BB962C8B-B14F-4D97-AF65-F5344CB8AC3E}">
        <p14:creationId xmlns:p14="http://schemas.microsoft.com/office/powerpoint/2010/main" val="3279673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5"/>
          <p:cNvSpPr/>
          <p:nvPr/>
        </p:nvSpPr>
        <p:spPr>
          <a:xfrm>
            <a:off x="713225" y="840075"/>
            <a:ext cx="7717500" cy="3763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55"/>
          <p:cNvSpPr txBox="1">
            <a:spLocks noGrp="1"/>
          </p:cNvSpPr>
          <p:nvPr>
            <p:ph type="title"/>
          </p:nvPr>
        </p:nvSpPr>
        <p:spPr>
          <a:xfrm>
            <a:off x="1077925" y="1179250"/>
            <a:ext cx="349407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4000" dirty="0"/>
              <a:t>Analysis Questions</a:t>
            </a:r>
            <a:br>
              <a:rPr lang="en-GB" sz="4000" dirty="0"/>
            </a:br>
            <a:endParaRPr sz="4000" dirty="0"/>
          </a:p>
        </p:txBody>
      </p:sp>
      <p:sp>
        <p:nvSpPr>
          <p:cNvPr id="587" name="Google Shape;587;p55"/>
          <p:cNvSpPr txBox="1">
            <a:spLocks noGrp="1"/>
          </p:cNvSpPr>
          <p:nvPr>
            <p:ph type="title" idx="2"/>
          </p:nvPr>
        </p:nvSpPr>
        <p:spPr>
          <a:xfrm>
            <a:off x="1077925" y="3458600"/>
            <a:ext cx="1403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O2</a:t>
            </a:r>
            <a:r>
              <a:rPr lang="en" dirty="0"/>
              <a:t>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29D39FB0-34F5-4BF1-9B7E-3FC6EE1D7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9">
            <a:extLst>
              <a:ext uri="{FF2B5EF4-FFF2-40B4-BE49-F238E27FC236}">
                <a16:creationId xmlns:a16="http://schemas.microsoft.com/office/drawing/2014/main" id="{A1DB8C4F-1F19-4408-DFBE-6E651A1506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Phase 2: Overview</a:t>
            </a:r>
            <a:endParaRPr dirty="0"/>
          </a:p>
        </p:txBody>
      </p:sp>
      <p:sp>
        <p:nvSpPr>
          <p:cNvPr id="298" name="Google Shape;298;p39">
            <a:extLst>
              <a:ext uri="{FF2B5EF4-FFF2-40B4-BE49-F238E27FC236}">
                <a16:creationId xmlns:a16="http://schemas.microsoft.com/office/drawing/2014/main" id="{C206DD7A-EA19-B51C-A539-8530A0B76149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000" y="1398633"/>
            <a:ext cx="2495898" cy="28701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3736" lvl="0" indent="-173736" rtl="0">
              <a:spcBef>
                <a:spcPts val="0"/>
              </a:spcBef>
              <a:spcAft>
                <a:spcPts val="300"/>
              </a:spcAft>
              <a:buNone/>
            </a:pPr>
            <a:r>
              <a:rPr lang="en-GB" sz="1600" b="1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focus:</a:t>
            </a:r>
          </a:p>
          <a:p>
            <a:pPr marL="171450" lvl="0" indent="-171450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Determine a set of analysis questions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600" dirty="0">
              <a:latin typeface="Caladea" panose="020405030504060302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600" dirty="0">
              <a:latin typeface="Caladea" panose="020405030504060302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3736" lvl="0" indent="-173736" rtl="0">
              <a:spcBef>
                <a:spcPts val="0"/>
              </a:spcBef>
              <a:spcAft>
                <a:spcPts val="300"/>
              </a:spcAft>
            </a:pPr>
            <a:r>
              <a:rPr lang="en-GB" sz="1600" b="1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Key deliverables: </a:t>
            </a:r>
          </a:p>
          <a:p>
            <a:pPr marL="171450" lvl="0" indent="-171450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 set of analysis questions with the answers</a:t>
            </a:r>
            <a:endParaRPr lang="en-GB" sz="1400" dirty="0">
              <a:latin typeface="Caladea" panose="020405030504060302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298;p39">
            <a:extLst>
              <a:ext uri="{FF2B5EF4-FFF2-40B4-BE49-F238E27FC236}">
                <a16:creationId xmlns:a16="http://schemas.microsoft.com/office/drawing/2014/main" id="{8ADCD661-B893-6424-BE43-A48F424FA6C9}"/>
              </a:ext>
            </a:extLst>
          </p:cNvPr>
          <p:cNvSpPr txBox="1">
            <a:spLocks/>
          </p:cNvSpPr>
          <p:nvPr/>
        </p:nvSpPr>
        <p:spPr>
          <a:xfrm>
            <a:off x="4572000" y="1398634"/>
            <a:ext cx="1356104" cy="732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173736" indent="-173736">
              <a:spcAft>
                <a:spcPts val="300"/>
              </a:spcAft>
            </a:pPr>
            <a:r>
              <a:rPr lang="en-GB" sz="1600" b="1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Tools: 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SQL Server</a:t>
            </a:r>
          </a:p>
        </p:txBody>
      </p:sp>
    </p:spTree>
    <p:extLst>
      <p:ext uri="{BB962C8B-B14F-4D97-AF65-F5344CB8AC3E}">
        <p14:creationId xmlns:p14="http://schemas.microsoft.com/office/powerpoint/2010/main" val="2994466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>
          <a:extLst>
            <a:ext uri="{FF2B5EF4-FFF2-40B4-BE49-F238E27FC236}">
              <a16:creationId xmlns:a16="http://schemas.microsoft.com/office/drawing/2014/main" id="{148BC4B2-7139-7318-49D9-A4CE8CA8C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2420647-DAA9-6821-46AD-1CBCC49AA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69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>
          <a:extLst>
            <a:ext uri="{FF2B5EF4-FFF2-40B4-BE49-F238E27FC236}">
              <a16:creationId xmlns:a16="http://schemas.microsoft.com/office/drawing/2014/main" id="{086DFD6F-04A4-DBAF-BEA1-0665BFB78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990987-1757-E845-3F65-D0874A66D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243" y="-113227"/>
            <a:ext cx="9198244" cy="525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53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>
          <a:extLst>
            <a:ext uri="{FF2B5EF4-FFF2-40B4-BE49-F238E27FC236}">
              <a16:creationId xmlns:a16="http://schemas.microsoft.com/office/drawing/2014/main" id="{920F9FA6-0706-3F84-3779-9912B8A6A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445D83-AEE8-4AA6-EE9E-D3A41A91B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242" y="1"/>
            <a:ext cx="922924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75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>
          <a:extLst>
            <a:ext uri="{FF2B5EF4-FFF2-40B4-BE49-F238E27FC236}">
              <a16:creationId xmlns:a16="http://schemas.microsoft.com/office/drawing/2014/main" id="{6CBC6037-D98E-67C8-B794-FFD0D9D9F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869128AA-BF88-E080-862A-5CED9F676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504463" cy="585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480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>
          <a:extLst>
            <a:ext uri="{FF2B5EF4-FFF2-40B4-BE49-F238E27FC236}">
              <a16:creationId xmlns:a16="http://schemas.microsoft.com/office/drawing/2014/main" id="{DFE2D538-9621-4A88-73DD-EF7B6622D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264161D-B3C3-5915-DE95-A6AC249EA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04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>
          <a:extLst>
            <a:ext uri="{FF2B5EF4-FFF2-40B4-BE49-F238E27FC236}">
              <a16:creationId xmlns:a16="http://schemas.microsoft.com/office/drawing/2014/main" id="{16B739B7-1C3D-4EBE-A2A1-6F39B3AD6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59D0989-AA0B-40BD-2C68-8C1DBB3AD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86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>
          <a:extLst>
            <a:ext uri="{FF2B5EF4-FFF2-40B4-BE49-F238E27FC236}">
              <a16:creationId xmlns:a16="http://schemas.microsoft.com/office/drawing/2014/main" id="{CA11A464-B317-18BE-B676-ECA2CB4CE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47DC62A-6FB3-3932-0FA9-57EE90F14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8975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11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>
            <a:spLocks noGrp="1"/>
          </p:cNvSpPr>
          <p:nvPr>
            <p:ph type="ctrTitle"/>
          </p:nvPr>
        </p:nvSpPr>
        <p:spPr>
          <a:xfrm>
            <a:off x="713225" y="713600"/>
            <a:ext cx="3955800" cy="2129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ANALYSIS FOR UK-RAILWAY</a:t>
            </a:r>
            <a:endParaRPr dirty="0"/>
          </a:p>
        </p:txBody>
      </p:sp>
      <p:sp>
        <p:nvSpPr>
          <p:cNvPr id="228" name="Google Shape;228;p34"/>
          <p:cNvSpPr/>
          <p:nvPr/>
        </p:nvSpPr>
        <p:spPr>
          <a:xfrm>
            <a:off x="4949775" y="2807625"/>
            <a:ext cx="4193100" cy="232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1" name="Google Shape;231;p34"/>
          <p:cNvCxnSpPr/>
          <p:nvPr/>
        </p:nvCxnSpPr>
        <p:spPr>
          <a:xfrm>
            <a:off x="4950950" y="548375"/>
            <a:ext cx="0" cy="4589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" name="Google Shape;232;p34"/>
          <p:cNvCxnSpPr/>
          <p:nvPr/>
        </p:nvCxnSpPr>
        <p:spPr>
          <a:xfrm>
            <a:off x="4950975" y="2807675"/>
            <a:ext cx="419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34">
            <a:hlinkClick r:id="" action="ppaction://hlinkshowjump?jump=nextslide"/>
          </p:cNvPr>
          <p:cNvSpPr/>
          <p:nvPr/>
        </p:nvSpPr>
        <p:spPr>
          <a:xfrm>
            <a:off x="6552945" y="1269680"/>
            <a:ext cx="986747" cy="807805"/>
          </a:xfrm>
          <a:custGeom>
            <a:avLst/>
            <a:gdLst/>
            <a:ahLst/>
            <a:cxnLst/>
            <a:rect l="l" t="t" r="r" b="b"/>
            <a:pathLst>
              <a:path w="255634" h="209276" extrusionOk="0">
                <a:moveTo>
                  <a:pt x="176800" y="0"/>
                </a:moveTo>
                <a:lnTo>
                  <a:pt x="176115" y="514"/>
                </a:lnTo>
                <a:lnTo>
                  <a:pt x="254433" y="104213"/>
                </a:lnTo>
                <a:lnTo>
                  <a:pt x="0" y="104213"/>
                </a:lnTo>
                <a:lnTo>
                  <a:pt x="0" y="105070"/>
                </a:lnTo>
                <a:lnTo>
                  <a:pt x="254433" y="105070"/>
                </a:lnTo>
                <a:lnTo>
                  <a:pt x="176115" y="208762"/>
                </a:lnTo>
                <a:lnTo>
                  <a:pt x="176800" y="209276"/>
                </a:lnTo>
                <a:lnTo>
                  <a:pt x="255633" y="104898"/>
                </a:lnTo>
                <a:lnTo>
                  <a:pt x="255633" y="104384"/>
                </a:lnTo>
                <a:lnTo>
                  <a:pt x="176800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234;p34"/>
          <p:cNvGrpSpPr/>
          <p:nvPr/>
        </p:nvGrpSpPr>
        <p:grpSpPr>
          <a:xfrm>
            <a:off x="5553157" y="3497031"/>
            <a:ext cx="2988680" cy="1640333"/>
            <a:chOff x="6146925" y="3426425"/>
            <a:chExt cx="1789200" cy="982000"/>
          </a:xfrm>
        </p:grpSpPr>
        <p:cxnSp>
          <p:nvCxnSpPr>
            <p:cNvPr id="235" name="Google Shape;235;p34"/>
            <p:cNvCxnSpPr/>
            <p:nvPr/>
          </p:nvCxnSpPr>
          <p:spPr>
            <a:xfrm rot="10800000">
              <a:off x="7060900" y="3426425"/>
              <a:ext cx="0" cy="972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" name="Google Shape;236;p34"/>
            <p:cNvCxnSpPr/>
            <p:nvPr/>
          </p:nvCxnSpPr>
          <p:spPr>
            <a:xfrm>
              <a:off x="6146925" y="4408425"/>
              <a:ext cx="1789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34"/>
            <p:cNvCxnSpPr/>
            <p:nvPr/>
          </p:nvCxnSpPr>
          <p:spPr>
            <a:xfrm rot="10800000" flipH="1">
              <a:off x="7060900" y="3844625"/>
              <a:ext cx="826500" cy="554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" name="Google Shape;238;p34"/>
            <p:cNvCxnSpPr/>
            <p:nvPr/>
          </p:nvCxnSpPr>
          <p:spPr>
            <a:xfrm rot="10800000" flipH="1">
              <a:off x="7060900" y="3533225"/>
              <a:ext cx="427800" cy="865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" name="Google Shape;239;p34"/>
            <p:cNvCxnSpPr/>
            <p:nvPr/>
          </p:nvCxnSpPr>
          <p:spPr>
            <a:xfrm rot="10800000">
              <a:off x="6234400" y="3849275"/>
              <a:ext cx="826500" cy="554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" name="Google Shape;240;p34"/>
            <p:cNvCxnSpPr/>
            <p:nvPr/>
          </p:nvCxnSpPr>
          <p:spPr>
            <a:xfrm rot="10800000">
              <a:off x="6633100" y="3537875"/>
              <a:ext cx="427800" cy="865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>
          <a:extLst>
            <a:ext uri="{FF2B5EF4-FFF2-40B4-BE49-F238E27FC236}">
              <a16:creationId xmlns:a16="http://schemas.microsoft.com/office/drawing/2014/main" id="{99B5DDD9-47E6-48D8-A035-370C57C42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2165936-41EF-B835-5685-37FC2BED6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739"/>
            <a:ext cx="9144000" cy="505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5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>
          <a:extLst>
            <a:ext uri="{FF2B5EF4-FFF2-40B4-BE49-F238E27FC236}">
              <a16:creationId xmlns:a16="http://schemas.microsoft.com/office/drawing/2014/main" id="{D7A15DB3-2823-3676-AC56-61F877971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42F1386-35D7-B393-6EBC-0E023E6B7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742" y="0"/>
            <a:ext cx="9213742" cy="587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82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>
          <a:extLst>
            <a:ext uri="{FF2B5EF4-FFF2-40B4-BE49-F238E27FC236}">
              <a16:creationId xmlns:a16="http://schemas.microsoft.com/office/drawing/2014/main" id="{C5D224D7-9870-03DF-92BF-8DFA8576E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98A1E2-7F87-C4C1-7A2C-4966D6365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0217" y="0"/>
            <a:ext cx="9284217" cy="528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26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62"/>
          <p:cNvSpPr/>
          <p:nvPr/>
        </p:nvSpPr>
        <p:spPr>
          <a:xfrm>
            <a:off x="713225" y="840075"/>
            <a:ext cx="7717500" cy="3763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62"/>
          <p:cNvSpPr txBox="1">
            <a:spLocks noGrp="1"/>
          </p:cNvSpPr>
          <p:nvPr>
            <p:ph type="title"/>
          </p:nvPr>
        </p:nvSpPr>
        <p:spPr>
          <a:xfrm>
            <a:off x="1077925" y="1099074"/>
            <a:ext cx="4519987" cy="1472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4000" dirty="0"/>
              <a:t>Forecasting Questions</a:t>
            </a:r>
            <a:br>
              <a:rPr lang="en-GB" sz="4000" dirty="0"/>
            </a:br>
            <a:endParaRPr sz="4000" dirty="0"/>
          </a:p>
        </p:txBody>
      </p:sp>
      <p:sp>
        <p:nvSpPr>
          <p:cNvPr id="767" name="Google Shape;767;p62"/>
          <p:cNvSpPr txBox="1">
            <a:spLocks noGrp="1"/>
          </p:cNvSpPr>
          <p:nvPr>
            <p:ph type="title" idx="2"/>
          </p:nvPr>
        </p:nvSpPr>
        <p:spPr>
          <a:xfrm>
            <a:off x="1077925" y="3458600"/>
            <a:ext cx="1403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O3</a:t>
            </a:r>
            <a:r>
              <a:rPr lang="en" dirty="0"/>
              <a:t>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3FFED8D1-4BB0-434D-0D36-814D457AC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9">
            <a:extLst>
              <a:ext uri="{FF2B5EF4-FFF2-40B4-BE49-F238E27FC236}">
                <a16:creationId xmlns:a16="http://schemas.microsoft.com/office/drawing/2014/main" id="{7600FF6B-8847-0FF4-C7DB-56B6460CAD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Phase 3: Overview</a:t>
            </a:r>
            <a:endParaRPr dirty="0"/>
          </a:p>
        </p:txBody>
      </p:sp>
      <p:sp>
        <p:nvSpPr>
          <p:cNvPr id="298" name="Google Shape;298;p39">
            <a:extLst>
              <a:ext uri="{FF2B5EF4-FFF2-40B4-BE49-F238E27FC236}">
                <a16:creationId xmlns:a16="http://schemas.microsoft.com/office/drawing/2014/main" id="{67FA1131-707A-35E8-398A-1962AE0B6FC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000" y="1398633"/>
            <a:ext cx="2495898" cy="28701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3736" lvl="0" indent="-173736" rtl="0">
              <a:spcBef>
                <a:spcPts val="0"/>
              </a:spcBef>
              <a:spcAft>
                <a:spcPts val="300"/>
              </a:spcAft>
              <a:buNone/>
            </a:pPr>
            <a:r>
              <a:rPr lang="en-GB" sz="1600" b="1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focus:</a:t>
            </a:r>
          </a:p>
          <a:p>
            <a:pPr marL="171450" lvl="0" indent="-171450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Determine a set of forecasting questions</a:t>
            </a:r>
            <a:endParaRPr lang="en-GB" sz="1600" dirty="0">
              <a:latin typeface="Caladea" panose="020405030504060302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600" dirty="0">
              <a:latin typeface="Caladea" panose="020405030504060302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3736" lvl="0" indent="-173736" rtl="0">
              <a:spcBef>
                <a:spcPts val="0"/>
              </a:spcBef>
              <a:spcAft>
                <a:spcPts val="300"/>
              </a:spcAft>
            </a:pPr>
            <a:r>
              <a:rPr lang="en-GB" sz="1600" b="1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Key deliverables: </a:t>
            </a:r>
          </a:p>
          <a:p>
            <a:pPr marL="171450" lvl="0" indent="-171450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Visualization plots answering forecasting questions.</a:t>
            </a:r>
            <a:endParaRPr lang="en-GB" sz="1400" dirty="0">
              <a:latin typeface="Caladea" panose="020405030504060302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298;p39">
            <a:extLst>
              <a:ext uri="{FF2B5EF4-FFF2-40B4-BE49-F238E27FC236}">
                <a16:creationId xmlns:a16="http://schemas.microsoft.com/office/drawing/2014/main" id="{86C26135-90D5-4B00-434F-B8BFB8410B65}"/>
              </a:ext>
            </a:extLst>
          </p:cNvPr>
          <p:cNvSpPr txBox="1">
            <a:spLocks/>
          </p:cNvSpPr>
          <p:nvPr/>
        </p:nvSpPr>
        <p:spPr>
          <a:xfrm>
            <a:off x="4572000" y="1398634"/>
            <a:ext cx="1356104" cy="732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173736" indent="-173736">
              <a:spcAft>
                <a:spcPts val="300"/>
              </a:spcAft>
            </a:pPr>
            <a:r>
              <a:rPr lang="en-GB" sz="1600" b="1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Tools: 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266880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>
          <a:extLst>
            <a:ext uri="{FF2B5EF4-FFF2-40B4-BE49-F238E27FC236}">
              <a16:creationId xmlns:a16="http://schemas.microsoft.com/office/drawing/2014/main" id="{493D02C8-BBFB-6C13-63B1-17B466C69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62">
            <a:extLst>
              <a:ext uri="{FF2B5EF4-FFF2-40B4-BE49-F238E27FC236}">
                <a16:creationId xmlns:a16="http://schemas.microsoft.com/office/drawing/2014/main" id="{3EEA6B84-C45E-D5A6-4FC4-220E295146A3}"/>
              </a:ext>
            </a:extLst>
          </p:cNvPr>
          <p:cNvSpPr/>
          <p:nvPr/>
        </p:nvSpPr>
        <p:spPr>
          <a:xfrm>
            <a:off x="713225" y="840075"/>
            <a:ext cx="7717500" cy="3763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62">
            <a:extLst>
              <a:ext uri="{FF2B5EF4-FFF2-40B4-BE49-F238E27FC236}">
                <a16:creationId xmlns:a16="http://schemas.microsoft.com/office/drawing/2014/main" id="{152B1F33-5E32-4D8A-6EE2-610812EEE4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7925" y="1099074"/>
            <a:ext cx="4519987" cy="1472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4000" dirty="0"/>
              <a:t>Visualization Dashboard</a:t>
            </a:r>
            <a:endParaRPr lang="en-GB" sz="4000" dirty="0"/>
          </a:p>
        </p:txBody>
      </p:sp>
      <p:sp>
        <p:nvSpPr>
          <p:cNvPr id="767" name="Google Shape;767;p62">
            <a:extLst>
              <a:ext uri="{FF2B5EF4-FFF2-40B4-BE49-F238E27FC236}">
                <a16:creationId xmlns:a16="http://schemas.microsoft.com/office/drawing/2014/main" id="{5054B9BD-C51B-B1EA-129B-C5A6CCFEA5D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77925" y="3458600"/>
            <a:ext cx="1403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O4</a:t>
            </a:r>
            <a:r>
              <a:rPr lang="en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4893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EDDC0D31-4656-B45C-5F6B-E6764364B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9">
            <a:extLst>
              <a:ext uri="{FF2B5EF4-FFF2-40B4-BE49-F238E27FC236}">
                <a16:creationId xmlns:a16="http://schemas.microsoft.com/office/drawing/2014/main" id="{EAD2E63A-45B7-0758-4C68-E54F43BEF0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Phase 4: Overview</a:t>
            </a:r>
            <a:endParaRPr dirty="0"/>
          </a:p>
        </p:txBody>
      </p:sp>
      <p:sp>
        <p:nvSpPr>
          <p:cNvPr id="298" name="Google Shape;298;p39">
            <a:extLst>
              <a:ext uri="{FF2B5EF4-FFF2-40B4-BE49-F238E27FC236}">
                <a16:creationId xmlns:a16="http://schemas.microsoft.com/office/drawing/2014/main" id="{C0DF7398-EF7F-45E3-E895-40FEFA2B6AA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041869" y="1449839"/>
            <a:ext cx="2495898" cy="28701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3736" lvl="0" indent="-173736" rtl="0">
              <a:spcBef>
                <a:spcPts val="0"/>
              </a:spcBef>
              <a:spcAft>
                <a:spcPts val="300"/>
              </a:spcAft>
              <a:buNone/>
            </a:pPr>
            <a:r>
              <a:rPr lang="en-GB" sz="1600" b="1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focus:</a:t>
            </a:r>
          </a:p>
          <a:p>
            <a:pPr marL="171450" lvl="0" indent="-171450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visualize all answered questions</a:t>
            </a:r>
          </a:p>
          <a:p>
            <a:pPr marL="171450" lvl="0" indent="-171450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600" dirty="0">
              <a:latin typeface="Caladea" panose="020405030504060302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3736" lvl="0" indent="-173736" rtl="0">
              <a:spcBef>
                <a:spcPts val="0"/>
              </a:spcBef>
              <a:spcAft>
                <a:spcPts val="300"/>
              </a:spcAft>
            </a:pPr>
            <a:r>
              <a:rPr lang="en-GB" sz="1600" b="1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Key deliverables: </a:t>
            </a:r>
          </a:p>
          <a:p>
            <a:pPr marL="171450" lvl="0" indent="-171450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Visualization dashboard</a:t>
            </a:r>
          </a:p>
          <a:p>
            <a:pPr marL="171450" lvl="0" indent="-171450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Final report and presentation</a:t>
            </a:r>
          </a:p>
        </p:txBody>
      </p:sp>
      <p:sp>
        <p:nvSpPr>
          <p:cNvPr id="7" name="Google Shape;298;p39">
            <a:extLst>
              <a:ext uri="{FF2B5EF4-FFF2-40B4-BE49-F238E27FC236}">
                <a16:creationId xmlns:a16="http://schemas.microsoft.com/office/drawing/2014/main" id="{BB8C726A-2273-0D02-CEA5-EAE8C3681400}"/>
              </a:ext>
            </a:extLst>
          </p:cNvPr>
          <p:cNvSpPr txBox="1">
            <a:spLocks/>
          </p:cNvSpPr>
          <p:nvPr/>
        </p:nvSpPr>
        <p:spPr>
          <a:xfrm>
            <a:off x="4572000" y="1398633"/>
            <a:ext cx="1534332" cy="1329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173736" indent="-173736">
              <a:spcAft>
                <a:spcPts val="300"/>
              </a:spcAft>
            </a:pPr>
            <a:r>
              <a:rPr lang="en-GB" sz="1600" b="1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Tools: 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 err="1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PowerBI</a:t>
            </a:r>
            <a:endParaRPr lang="en-GB" sz="1600" dirty="0">
              <a:latin typeface="Caladea" panose="020405030504060302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Tableau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PowerPoint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600" dirty="0">
              <a:latin typeface="Caladea" panose="020405030504060302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497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0DF90-A92D-3144-65CF-D667828A2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750" y="80332"/>
            <a:ext cx="7704000" cy="572700"/>
          </a:xfrm>
        </p:spPr>
        <p:txBody>
          <a:bodyPr/>
          <a:lstStyle/>
          <a:p>
            <a:r>
              <a:rPr lang="en-US" dirty="0" err="1"/>
              <a:t>PowerBI</a:t>
            </a:r>
            <a:r>
              <a:rPr lang="en-US" dirty="0"/>
              <a:t> Dashboard</a:t>
            </a:r>
            <a:endParaRPr lang="en-001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10" name="Add-in 9">
                <a:extLst>
                  <a:ext uri="{FF2B5EF4-FFF2-40B4-BE49-F238E27FC236}">
                    <a16:creationId xmlns:a16="http://schemas.microsoft.com/office/drawing/2014/main" id="{7D60DE4F-F4A8-0C05-5658-76554810C4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6727564"/>
                  </p:ext>
                </p:extLst>
              </p:nvPr>
            </p:nvGraphicFramePr>
            <p:xfrm>
              <a:off x="96982" y="568036"/>
              <a:ext cx="8991600" cy="449513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10" name="Add-in 9">
                <a:extLst>
                  <a:ext uri="{FF2B5EF4-FFF2-40B4-BE49-F238E27FC236}">
                    <a16:creationId xmlns:a16="http://schemas.microsoft.com/office/drawing/2014/main" id="{7D60DE4F-F4A8-0C05-5658-76554810C4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982" y="568036"/>
                <a:ext cx="8991600" cy="449513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333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AEF8E-8B97-BC57-88FD-5A727B196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37" y="85957"/>
            <a:ext cx="7704000" cy="572700"/>
          </a:xfrm>
        </p:spPr>
        <p:txBody>
          <a:bodyPr/>
          <a:lstStyle/>
          <a:p>
            <a:r>
              <a:rPr lang="en-US" dirty="0" err="1"/>
              <a:t>PowerBI</a:t>
            </a:r>
            <a:r>
              <a:rPr lang="en-US" dirty="0"/>
              <a:t> Dashboard</a:t>
            </a:r>
            <a:endParaRPr lang="en-001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" name="Add-in 4">
                <a:extLst>
                  <a:ext uri="{FF2B5EF4-FFF2-40B4-BE49-F238E27FC236}">
                    <a16:creationId xmlns:a16="http://schemas.microsoft.com/office/drawing/2014/main" id="{CB51AC27-A48A-6844-E6EF-8BAB895564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4131092"/>
                  </p:ext>
                </p:extLst>
              </p:nvPr>
            </p:nvGraphicFramePr>
            <p:xfrm>
              <a:off x="80315" y="576986"/>
              <a:ext cx="8952849" cy="4480557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5" name="Add-in 4">
                <a:extLst>
                  <a:ext uri="{FF2B5EF4-FFF2-40B4-BE49-F238E27FC236}">
                    <a16:creationId xmlns:a16="http://schemas.microsoft.com/office/drawing/2014/main" id="{CB51AC27-A48A-6844-E6EF-8BAB895564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315" y="576986"/>
                <a:ext cx="8952849" cy="448055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7192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2598B2C-A450-CA1F-0E09-D7F3BD53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27" y="641146"/>
            <a:ext cx="4429673" cy="252441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5355A6-8E49-7DBA-9994-4517DA39C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673" y="68446"/>
            <a:ext cx="7704000" cy="572700"/>
          </a:xfrm>
        </p:spPr>
        <p:txBody>
          <a:bodyPr/>
          <a:lstStyle/>
          <a:p>
            <a:r>
              <a:rPr lang="en-US" dirty="0"/>
              <a:t>Tableau Dashboards</a:t>
            </a:r>
            <a:endParaRPr lang="en-001" dirty="0"/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B8352C25-BCEB-C2B4-B8FB-7B8FCCD9B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254" y="2620172"/>
            <a:ext cx="5485416" cy="245488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" name="Picture 9" descr="A screenshot of a computer screen">
            <a:extLst>
              <a:ext uri="{FF2B5EF4-FFF2-40B4-BE49-F238E27FC236}">
                <a16:creationId xmlns:a16="http://schemas.microsoft.com/office/drawing/2014/main" id="{C388A729-379B-9733-725E-69C29D180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289" y="152909"/>
            <a:ext cx="4307384" cy="230012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0" name="Picture 19" descr="A logo with blue and orange crosses&#10;&#10;AI-generated content may be incorrect.">
            <a:extLst>
              <a:ext uri="{FF2B5EF4-FFF2-40B4-BE49-F238E27FC236}">
                <a16:creationId xmlns:a16="http://schemas.microsoft.com/office/drawing/2014/main" id="{90435AFB-4D28-045F-D2DA-B9EFB0A3C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30" y="2990742"/>
            <a:ext cx="2388732" cy="238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595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2DFD1770-F27C-9B82-7787-EB05DC5672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5345444"/>
              </p:ext>
            </p:extLst>
          </p:nvPr>
        </p:nvGraphicFramePr>
        <p:xfrm>
          <a:off x="1833562" y="885261"/>
          <a:ext cx="5476875" cy="3875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465249" imgH="3299476" progId="Excel.Sheet.12">
                  <p:embed/>
                </p:oleObj>
              </mc:Choice>
              <mc:Fallback>
                <p:oleObj name="Worksheet" r:id="rId2" imgW="4465249" imgH="329947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33562" y="885261"/>
                        <a:ext cx="5476875" cy="3875087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1748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>
          <a:extLst>
            <a:ext uri="{FF2B5EF4-FFF2-40B4-BE49-F238E27FC236}">
              <a16:creationId xmlns:a16="http://schemas.microsoft.com/office/drawing/2014/main" id="{F1D5E52B-5E1D-56AD-FACE-5EAF3D28C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62">
            <a:extLst>
              <a:ext uri="{FF2B5EF4-FFF2-40B4-BE49-F238E27FC236}">
                <a16:creationId xmlns:a16="http://schemas.microsoft.com/office/drawing/2014/main" id="{7C49C74A-4022-A115-555A-913C5A9DE8A5}"/>
              </a:ext>
            </a:extLst>
          </p:cNvPr>
          <p:cNvSpPr/>
          <p:nvPr/>
        </p:nvSpPr>
        <p:spPr>
          <a:xfrm>
            <a:off x="713225" y="840075"/>
            <a:ext cx="7717500" cy="3763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62">
            <a:extLst>
              <a:ext uri="{FF2B5EF4-FFF2-40B4-BE49-F238E27FC236}">
                <a16:creationId xmlns:a16="http://schemas.microsoft.com/office/drawing/2014/main" id="{354CECFB-CF6D-31CB-85FA-8FDA13AFC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7925" y="1099074"/>
            <a:ext cx="4519987" cy="698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4000" dirty="0"/>
              <a:t>Recommendations</a:t>
            </a:r>
            <a:endParaRPr lang="en-GB" sz="4000" dirty="0"/>
          </a:p>
        </p:txBody>
      </p:sp>
      <p:sp>
        <p:nvSpPr>
          <p:cNvPr id="767" name="Google Shape;767;p62">
            <a:extLst>
              <a:ext uri="{FF2B5EF4-FFF2-40B4-BE49-F238E27FC236}">
                <a16:creationId xmlns:a16="http://schemas.microsoft.com/office/drawing/2014/main" id="{5C599B5B-7D84-365C-DAD3-02C306C7218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77925" y="3458600"/>
            <a:ext cx="1403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O5</a:t>
            </a:r>
            <a:r>
              <a:rPr lang="en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662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>
          <a:extLst>
            <a:ext uri="{FF2B5EF4-FFF2-40B4-BE49-F238E27FC236}">
              <a16:creationId xmlns:a16="http://schemas.microsoft.com/office/drawing/2014/main" id="{653B270A-3797-7392-DE5A-6B2C1DE63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2">
            <a:extLst>
              <a:ext uri="{FF2B5EF4-FFF2-40B4-BE49-F238E27FC236}">
                <a16:creationId xmlns:a16="http://schemas.microsoft.com/office/drawing/2014/main" id="{22810F35-77AD-C0BB-ED63-4D12EB444E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0002" y="95098"/>
            <a:ext cx="3412547" cy="5413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Insights</a:t>
            </a:r>
          </a:p>
        </p:txBody>
      </p:sp>
      <p:sp>
        <p:nvSpPr>
          <p:cNvPr id="559" name="Google Shape;559;p52">
            <a:extLst>
              <a:ext uri="{FF2B5EF4-FFF2-40B4-BE49-F238E27FC236}">
                <a16:creationId xmlns:a16="http://schemas.microsoft.com/office/drawing/2014/main" id="{5FB7FFC6-4299-E2D2-4EC3-25BB7214F01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5099" y="636422"/>
            <a:ext cx="4418379" cy="39648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3736" lvl="0" indent="-173736" algn="l" rtl="0"/>
            <a:r>
              <a:rPr lang="en-US" sz="1600" b="1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1. Journeys with the Highest Delay Rates :</a:t>
            </a:r>
          </a:p>
          <a:p>
            <a:pPr marL="285750" lvl="0" indent="-285750" algn="l" rtl="0">
              <a:buFont typeface="Arial" panose="020B0604020202020204" pitchFamily="34" charset="0"/>
              <a:buChar char="•"/>
            </a:pPr>
            <a:r>
              <a:rPr lang="en-US" sz="16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Certain routes, such as </a:t>
            </a:r>
            <a:br>
              <a:rPr lang="en-US" sz="16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>
                <a:solidFill>
                  <a:schemeClr val="tx2"/>
                </a:solidFill>
                <a:highlight>
                  <a:srgbClr val="000000"/>
                </a:highlight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Liverpool Lime Street → London Euston</a:t>
            </a:r>
            <a:r>
              <a:rPr lang="en-US" sz="16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</a:p>
          <a:p>
            <a:pPr marL="0" lvl="0" indent="0" algn="l" rtl="0"/>
            <a:r>
              <a:rPr lang="en-US" sz="16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      accounted  for 34.06% of total delayed trips.</a:t>
            </a:r>
          </a:p>
          <a:p>
            <a:pPr marL="285750" lvl="0" indent="-285750" algn="l" rtl="0">
              <a:buFont typeface="Arial" panose="020B0604020202020204" pitchFamily="34" charset="0"/>
              <a:buChar char="•"/>
            </a:pPr>
            <a:r>
              <a:rPr lang="en-US" sz="16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The most common reason for delays and cancellations was </a:t>
            </a:r>
            <a:r>
              <a:rPr lang="en-US" sz="1600" dirty="0">
                <a:solidFill>
                  <a:schemeClr val="tx2"/>
                </a:solidFill>
                <a:highlight>
                  <a:srgbClr val="000000"/>
                </a:highlight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signal failure</a:t>
            </a:r>
            <a:r>
              <a:rPr lang="en-US" sz="16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173736" lvl="0" indent="-173736" algn="l" rtl="0">
              <a:spcBef>
                <a:spcPts val="600"/>
              </a:spcBef>
            </a:pPr>
            <a:br>
              <a:rPr lang="en-US" sz="1600" b="1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b="1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2. Canceled Journeys and Service Instability:</a:t>
            </a:r>
          </a:p>
          <a:p>
            <a:pPr marL="285750" lvl="0" indent="-285750" algn="l" rtl="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A significant number of cancellations were observed on specific routes, indicating operational or planning issues.</a:t>
            </a:r>
          </a:p>
          <a:p>
            <a:pPr marL="285750" lvl="0" indent="-285750" algn="l" rtl="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These routes also experienced a high volume of refund requests, highlighting poor service quality or ineffective crisis management.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E37268-85B3-B2F5-F9AA-D9A1F45C4099}"/>
              </a:ext>
            </a:extLst>
          </p:cNvPr>
          <p:cNvSpPr txBox="1"/>
          <p:nvPr/>
        </p:nvSpPr>
        <p:spPr>
          <a:xfrm>
            <a:off x="4630522" y="636422"/>
            <a:ext cx="441837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736" lvl="1" indent="-173736"/>
            <a:r>
              <a:rPr lang="en-US" sz="1600" b="1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3. Top Revenue-Generating Journeys:</a:t>
            </a:r>
            <a:br>
              <a:rPr lang="en-US" sz="1600" b="1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solidFill>
                  <a:schemeClr val="tx2"/>
                </a:solidFill>
                <a:highlight>
                  <a:srgbClr val="000000"/>
                </a:highlight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London Kings Cross → York </a:t>
            </a:r>
            <a:br>
              <a:rPr lang="en-US" dirty="0">
                <a:solidFill>
                  <a:schemeClr val="tx2"/>
                </a:solidFill>
                <a:highlight>
                  <a:srgbClr val="000000"/>
                </a:highlight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generated</a:t>
            </a:r>
            <a:r>
              <a:rPr lang="en-US" dirty="0">
                <a:solidFill>
                  <a:schemeClr val="tx2"/>
                </a:solidFill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revenue of £183,000.</a:t>
            </a:r>
            <a:br>
              <a:rPr lang="en-US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solidFill>
                  <a:schemeClr val="tx2"/>
                </a:solidFill>
                <a:highlight>
                  <a:srgbClr val="000000"/>
                </a:highlight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Liverpool Lime Street → London Euston </a:t>
            </a:r>
            <a:r>
              <a:rPr lang="en-US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recorded around £113,000 in revenue.</a:t>
            </a:r>
            <a:br>
              <a:rPr lang="en-US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200" i="1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Together, these two routes accounted for approximately 40% of total ticket sales.</a:t>
            </a:r>
            <a:br>
              <a:rPr lang="en-US" i="1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i="1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b="1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4. Stations with the Highest Passenger Volumes:</a:t>
            </a:r>
            <a:br>
              <a:rPr lang="en-US" sz="1600" b="1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Manchester Piccadilly → Liverpool Lime Street</a:t>
            </a:r>
            <a:br>
              <a:rPr lang="en-US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dirty="0">
                <a:solidFill>
                  <a:schemeClr val="tx2"/>
                </a:solidFill>
                <a:highlight>
                  <a:srgbClr val="000000"/>
                </a:highlight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London Euston → Birmingham New Street</a:t>
            </a:r>
            <a:br>
              <a:rPr lang="en-US" sz="1400" dirty="0">
                <a:solidFill>
                  <a:schemeClr val="tx2"/>
                </a:solidFill>
                <a:highlight>
                  <a:srgbClr val="000000"/>
                </a:highlight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London Kings Cross → York</a:t>
            </a:r>
            <a:br>
              <a:rPr lang="en-US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dirty="0">
                <a:solidFill>
                  <a:schemeClr val="tx2"/>
                </a:solidFill>
                <a:highlight>
                  <a:srgbClr val="000000"/>
                </a:highlight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London Paddington → Reading</a:t>
            </a:r>
            <a:br>
              <a:rPr lang="en-US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London St Pancras → Birmingham New Street</a:t>
            </a:r>
            <a:br>
              <a:rPr lang="en-US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dirty="0">
                <a:solidFill>
                  <a:schemeClr val="tx2"/>
                </a:solidFill>
                <a:highlight>
                  <a:srgbClr val="000000"/>
                </a:highlight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Liverpool Lime Street → Manchester Piccadilly</a:t>
            </a:r>
            <a:br>
              <a:rPr lang="en-US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200" i="1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These six routes represent 6 out of 65 total journeys but account for approximately 75% of total passenger traffic.</a:t>
            </a:r>
          </a:p>
        </p:txBody>
      </p:sp>
    </p:spTree>
    <p:extLst>
      <p:ext uri="{BB962C8B-B14F-4D97-AF65-F5344CB8AC3E}">
        <p14:creationId xmlns:p14="http://schemas.microsoft.com/office/powerpoint/2010/main" val="17368419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9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>
          <a:extLst>
            <a:ext uri="{FF2B5EF4-FFF2-40B4-BE49-F238E27FC236}">
              <a16:creationId xmlns:a16="http://schemas.microsoft.com/office/drawing/2014/main" id="{21DBC571-6344-5DCF-8A8A-230CEBD88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2">
            <a:extLst>
              <a:ext uri="{FF2B5EF4-FFF2-40B4-BE49-F238E27FC236}">
                <a16:creationId xmlns:a16="http://schemas.microsoft.com/office/drawing/2014/main" id="{3A1F069A-8D15-ACEE-8758-8993A75E48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0002" y="380564"/>
            <a:ext cx="3412547" cy="8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Recommendations</a:t>
            </a:r>
          </a:p>
        </p:txBody>
      </p:sp>
      <p:sp>
        <p:nvSpPr>
          <p:cNvPr id="559" name="Google Shape;559;p52">
            <a:extLst>
              <a:ext uri="{FF2B5EF4-FFF2-40B4-BE49-F238E27FC236}">
                <a16:creationId xmlns:a16="http://schemas.microsoft.com/office/drawing/2014/main" id="{91955EE7-B182-23F1-7790-1A0E6B74CB9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0003" y="1185764"/>
            <a:ext cx="4126157" cy="31627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3736" lvl="0" indent="-173736" algn="l" rtl="0"/>
            <a:r>
              <a:rPr lang="en-US" sz="1600" b="1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Reduce Delays:</a:t>
            </a:r>
          </a:p>
          <a:p>
            <a:pPr marL="173736" lvl="0" indent="-173736" algn="l" rtl="0">
              <a:spcAft>
                <a:spcPts val="300"/>
              </a:spcAft>
            </a:pPr>
            <a:r>
              <a:rPr lang="en-US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Use early weather alert systems.</a:t>
            </a:r>
          </a:p>
          <a:p>
            <a:pPr marL="173736" lvl="0" indent="-173736" algn="l" rtl="0">
              <a:spcAft>
                <a:spcPts val="300"/>
              </a:spcAft>
            </a:pPr>
            <a:r>
              <a:rPr lang="en-US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Improve operations on high-delay routes.</a:t>
            </a:r>
          </a:p>
          <a:p>
            <a:pPr marL="173736" lvl="0" indent="-173736" algn="l" rtl="0">
              <a:spcAft>
                <a:spcPts val="300"/>
              </a:spcAft>
            </a:pPr>
            <a:r>
              <a:rPr lang="en-US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Upgrade signal system infrastructure.</a:t>
            </a:r>
          </a:p>
          <a:p>
            <a:pPr marL="173736" lvl="0" indent="-173736" algn="l" rtl="0">
              <a:spcBef>
                <a:spcPts val="600"/>
              </a:spcBef>
            </a:pPr>
            <a:r>
              <a:rPr lang="en-US" sz="1600" b="1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Cut Cancellations:</a:t>
            </a:r>
          </a:p>
          <a:p>
            <a:pPr marL="173736" lvl="0" indent="-173736" algn="l" rtl="0">
              <a:spcAft>
                <a:spcPts val="300"/>
              </a:spcAft>
            </a:pPr>
            <a:r>
              <a:rPr lang="en-US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Optimize resource planning on unstable routes.</a:t>
            </a:r>
          </a:p>
          <a:p>
            <a:pPr marL="173736" lvl="0" indent="-173736" algn="l" rtl="0">
              <a:spcAft>
                <a:spcPts val="300"/>
              </a:spcAft>
            </a:pPr>
            <a:r>
              <a:rPr lang="en-US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Train staff on emergencies &amp; passengers handling .</a:t>
            </a:r>
          </a:p>
          <a:p>
            <a:pPr marL="173736" lvl="0" indent="-173736" algn="l" rtl="0">
              <a:spcBef>
                <a:spcPts val="600"/>
              </a:spcBef>
            </a:pPr>
            <a:r>
              <a:rPr lang="en-US" sz="1600" b="1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Boost Revenue:</a:t>
            </a:r>
          </a:p>
          <a:p>
            <a:pPr marL="173736" lvl="0" indent="-173736" algn="l" rtl="0">
              <a:spcAft>
                <a:spcPts val="300"/>
              </a:spcAft>
            </a:pPr>
            <a:r>
              <a:rPr lang="en-US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Enhance premium route experience.</a:t>
            </a:r>
          </a:p>
          <a:p>
            <a:pPr marL="173736" lvl="0" indent="-173736" algn="l" rtl="0">
              <a:spcAft>
                <a:spcPts val="300"/>
              </a:spcAft>
            </a:pPr>
            <a:r>
              <a:rPr lang="en-US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Launch loyalty deals and flexible pricing.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1C0199-9B1F-0A0A-23DB-D12585B0CB06}"/>
              </a:ext>
            </a:extLst>
          </p:cNvPr>
          <p:cNvSpPr txBox="1"/>
          <p:nvPr/>
        </p:nvSpPr>
        <p:spPr>
          <a:xfrm>
            <a:off x="5021450" y="1185764"/>
            <a:ext cx="3412547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736" lvl="0" indent="-173736" algn="l" rtl="0"/>
            <a:r>
              <a:rPr lang="en-US" sz="1600" b="1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Manage Crowds:</a:t>
            </a:r>
          </a:p>
          <a:p>
            <a:pPr lvl="0" algn="l" rtl="0">
              <a:spcAft>
                <a:spcPts val="300"/>
              </a:spcAft>
            </a:pPr>
            <a:r>
              <a:rPr lang="en-US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Expand peak-hour service &amp; station capacity.</a:t>
            </a:r>
          </a:p>
          <a:p>
            <a:pPr lvl="0" algn="l" rtl="0">
              <a:spcAft>
                <a:spcPts val="300"/>
              </a:spcAft>
            </a:pPr>
            <a:r>
              <a:rPr lang="en-US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Improve signs and guidance to reduce crowding and confusion.</a:t>
            </a:r>
          </a:p>
          <a:p>
            <a:pPr marL="173736" lvl="0" indent="-173736" algn="l" rtl="0">
              <a:spcBef>
                <a:spcPts val="600"/>
              </a:spcBef>
            </a:pPr>
            <a:r>
              <a:rPr lang="en-US" sz="1600" b="1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Lower Refunds:</a:t>
            </a:r>
          </a:p>
          <a:p>
            <a:pPr marL="0" lvl="0" indent="0" algn="l" rtl="0">
              <a:spcAft>
                <a:spcPts val="300"/>
              </a:spcAft>
            </a:pPr>
            <a:r>
              <a:rPr lang="en-US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Provide real-time alternatives during cancellations.</a:t>
            </a:r>
          </a:p>
          <a:p>
            <a:pPr marL="0" lvl="0" indent="0" algn="l" rtl="0">
              <a:spcAft>
                <a:spcPts val="300"/>
              </a:spcAft>
            </a:pPr>
            <a:r>
              <a:rPr lang="en-US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Increase service reliability.</a:t>
            </a:r>
          </a:p>
        </p:txBody>
      </p:sp>
    </p:spTree>
    <p:extLst>
      <p:ext uri="{BB962C8B-B14F-4D97-AF65-F5344CB8AC3E}">
        <p14:creationId xmlns:p14="http://schemas.microsoft.com/office/powerpoint/2010/main" val="1562189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68"/>
          <p:cNvSpPr txBox="1">
            <a:spLocks noGrp="1"/>
          </p:cNvSpPr>
          <p:nvPr>
            <p:ph type="title"/>
          </p:nvPr>
        </p:nvSpPr>
        <p:spPr>
          <a:xfrm>
            <a:off x="914356" y="555715"/>
            <a:ext cx="3828081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902" name="Google Shape;902;p68"/>
          <p:cNvSpPr txBox="1">
            <a:spLocks noGrp="1"/>
          </p:cNvSpPr>
          <p:nvPr>
            <p:ph type="subTitle" idx="1"/>
          </p:nvPr>
        </p:nvSpPr>
        <p:spPr>
          <a:xfrm>
            <a:off x="684603" y="2165880"/>
            <a:ext cx="4448099" cy="4058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Marcellus"/>
                <a:ea typeface="Marcellus"/>
                <a:cs typeface="Marcellus"/>
                <a:sym typeface="Marcellus"/>
              </a:rPr>
              <a:t>DO YOU HAVE ANY QUESTIONS?</a:t>
            </a:r>
            <a:endParaRPr sz="2200" dirty="0"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904" name="Google Shape;904;p68"/>
          <p:cNvSpPr/>
          <p:nvPr/>
        </p:nvSpPr>
        <p:spPr>
          <a:xfrm rot="-5400000">
            <a:off x="6408225" y="2394275"/>
            <a:ext cx="2314200" cy="317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905" name="Google Shape;905;p68"/>
          <p:cNvCxnSpPr>
            <a:cxnSpLocks/>
          </p:cNvCxnSpPr>
          <p:nvPr/>
        </p:nvCxnSpPr>
        <p:spPr>
          <a:xfrm>
            <a:off x="5971875" y="548375"/>
            <a:ext cx="2324" cy="479079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06" name="Google Shape;906;p68"/>
          <p:cNvGrpSpPr/>
          <p:nvPr/>
        </p:nvGrpSpPr>
        <p:grpSpPr>
          <a:xfrm rot="10800000">
            <a:off x="6063670" y="539512"/>
            <a:ext cx="2988680" cy="1640333"/>
            <a:chOff x="6146925" y="3426425"/>
            <a:chExt cx="1789200" cy="982000"/>
          </a:xfrm>
        </p:grpSpPr>
        <p:cxnSp>
          <p:nvCxnSpPr>
            <p:cNvPr id="907" name="Google Shape;907;p68"/>
            <p:cNvCxnSpPr/>
            <p:nvPr/>
          </p:nvCxnSpPr>
          <p:spPr>
            <a:xfrm rot="10800000">
              <a:off x="7060900" y="3426425"/>
              <a:ext cx="0" cy="972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8" name="Google Shape;908;p68"/>
            <p:cNvCxnSpPr/>
            <p:nvPr/>
          </p:nvCxnSpPr>
          <p:spPr>
            <a:xfrm>
              <a:off x="6146925" y="4408425"/>
              <a:ext cx="1789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9" name="Google Shape;909;p68"/>
            <p:cNvCxnSpPr/>
            <p:nvPr/>
          </p:nvCxnSpPr>
          <p:spPr>
            <a:xfrm rot="10800000" flipH="1">
              <a:off x="7060900" y="3844625"/>
              <a:ext cx="826500" cy="554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0" name="Google Shape;910;p68"/>
            <p:cNvCxnSpPr/>
            <p:nvPr/>
          </p:nvCxnSpPr>
          <p:spPr>
            <a:xfrm rot="10800000" flipH="1">
              <a:off x="7060900" y="3533225"/>
              <a:ext cx="427800" cy="865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1" name="Google Shape;911;p68"/>
            <p:cNvCxnSpPr/>
            <p:nvPr/>
          </p:nvCxnSpPr>
          <p:spPr>
            <a:xfrm rot="10800000">
              <a:off x="6234400" y="3849275"/>
              <a:ext cx="826500" cy="554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2" name="Google Shape;912;p68"/>
            <p:cNvCxnSpPr/>
            <p:nvPr/>
          </p:nvCxnSpPr>
          <p:spPr>
            <a:xfrm rot="10800000">
              <a:off x="6633100" y="3537875"/>
              <a:ext cx="427800" cy="865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913" name="Google Shape;913;p68"/>
          <p:cNvCxnSpPr/>
          <p:nvPr/>
        </p:nvCxnSpPr>
        <p:spPr>
          <a:xfrm>
            <a:off x="5974199" y="2818110"/>
            <a:ext cx="3169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53FE1E2-0424-BED8-A532-068419287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47" y="4000000"/>
            <a:ext cx="4448100" cy="710195"/>
          </a:xfrm>
          <a:prstGeom prst="rect">
            <a:avLst/>
          </a:prstGeom>
        </p:spPr>
      </p:pic>
      <p:grpSp>
        <p:nvGrpSpPr>
          <p:cNvPr id="12" name="Google Shape;906;p68">
            <a:extLst>
              <a:ext uri="{FF2B5EF4-FFF2-40B4-BE49-F238E27FC236}">
                <a16:creationId xmlns:a16="http://schemas.microsoft.com/office/drawing/2014/main" id="{4FEEB52B-8061-2CD8-F99F-0A0C6DB2B5B5}"/>
              </a:ext>
            </a:extLst>
          </p:cNvPr>
          <p:cNvGrpSpPr/>
          <p:nvPr/>
        </p:nvGrpSpPr>
        <p:grpSpPr>
          <a:xfrm>
            <a:off x="5840141" y="3311919"/>
            <a:ext cx="3303534" cy="1827162"/>
            <a:chOff x="6146925" y="3426425"/>
            <a:chExt cx="1789200" cy="982000"/>
          </a:xfrm>
        </p:grpSpPr>
        <p:cxnSp>
          <p:nvCxnSpPr>
            <p:cNvPr id="13" name="Google Shape;907;p68">
              <a:extLst>
                <a:ext uri="{FF2B5EF4-FFF2-40B4-BE49-F238E27FC236}">
                  <a16:creationId xmlns:a16="http://schemas.microsoft.com/office/drawing/2014/main" id="{FD486D9D-47DE-8CDB-2B44-7819F823FD92}"/>
                </a:ext>
              </a:extLst>
            </p:cNvPr>
            <p:cNvCxnSpPr/>
            <p:nvPr/>
          </p:nvCxnSpPr>
          <p:spPr>
            <a:xfrm rot="10800000">
              <a:off x="7060900" y="3426425"/>
              <a:ext cx="0" cy="972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908;p68">
              <a:extLst>
                <a:ext uri="{FF2B5EF4-FFF2-40B4-BE49-F238E27FC236}">
                  <a16:creationId xmlns:a16="http://schemas.microsoft.com/office/drawing/2014/main" id="{FEC0754D-EA47-BCAF-B71C-31C366FCABA5}"/>
                </a:ext>
              </a:extLst>
            </p:cNvPr>
            <p:cNvCxnSpPr/>
            <p:nvPr/>
          </p:nvCxnSpPr>
          <p:spPr>
            <a:xfrm>
              <a:off x="6146925" y="4408425"/>
              <a:ext cx="1789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909;p68">
              <a:extLst>
                <a:ext uri="{FF2B5EF4-FFF2-40B4-BE49-F238E27FC236}">
                  <a16:creationId xmlns:a16="http://schemas.microsoft.com/office/drawing/2014/main" id="{2F803755-35DE-980C-4BB7-E93D2BFA5AED}"/>
                </a:ext>
              </a:extLst>
            </p:cNvPr>
            <p:cNvCxnSpPr/>
            <p:nvPr/>
          </p:nvCxnSpPr>
          <p:spPr>
            <a:xfrm rot="10800000" flipH="1">
              <a:off x="7060900" y="3844625"/>
              <a:ext cx="826500" cy="554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910;p68">
              <a:extLst>
                <a:ext uri="{FF2B5EF4-FFF2-40B4-BE49-F238E27FC236}">
                  <a16:creationId xmlns:a16="http://schemas.microsoft.com/office/drawing/2014/main" id="{F920DFD4-BEEC-555B-F207-B3505EC5B04C}"/>
                </a:ext>
              </a:extLst>
            </p:cNvPr>
            <p:cNvCxnSpPr/>
            <p:nvPr/>
          </p:nvCxnSpPr>
          <p:spPr>
            <a:xfrm rot="10800000" flipH="1">
              <a:off x="7060900" y="3533225"/>
              <a:ext cx="427800" cy="865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911;p68">
              <a:extLst>
                <a:ext uri="{FF2B5EF4-FFF2-40B4-BE49-F238E27FC236}">
                  <a16:creationId xmlns:a16="http://schemas.microsoft.com/office/drawing/2014/main" id="{53DB4645-A2FF-48C7-D850-F12B7E74BE1E}"/>
                </a:ext>
              </a:extLst>
            </p:cNvPr>
            <p:cNvCxnSpPr/>
            <p:nvPr/>
          </p:nvCxnSpPr>
          <p:spPr>
            <a:xfrm rot="10800000">
              <a:off x="6234400" y="3849275"/>
              <a:ext cx="826500" cy="554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912;p68">
              <a:extLst>
                <a:ext uri="{FF2B5EF4-FFF2-40B4-BE49-F238E27FC236}">
                  <a16:creationId xmlns:a16="http://schemas.microsoft.com/office/drawing/2014/main" id="{1BC5CAA8-A683-49D6-2C87-7D4D65D6B3F8}"/>
                </a:ext>
              </a:extLst>
            </p:cNvPr>
            <p:cNvCxnSpPr/>
            <p:nvPr/>
          </p:nvCxnSpPr>
          <p:spPr>
            <a:xfrm rot="10800000">
              <a:off x="6633100" y="3537875"/>
              <a:ext cx="427800" cy="865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B06E252D-3270-60B9-6649-8CBB2FA00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9311" y="5030786"/>
            <a:ext cx="236240" cy="1066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>
            <a:spLocks noGrp="1"/>
          </p:cNvSpPr>
          <p:nvPr>
            <p:ph type="title"/>
          </p:nvPr>
        </p:nvSpPr>
        <p:spPr>
          <a:xfrm>
            <a:off x="714925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TABLE OF CONTENTS</a:t>
            </a:r>
            <a:endParaRPr sz="2800" dirty="0"/>
          </a:p>
        </p:txBody>
      </p:sp>
      <p:sp>
        <p:nvSpPr>
          <p:cNvPr id="258" name="Google Shape;258;p36"/>
          <p:cNvSpPr txBox="1">
            <a:spLocks noGrp="1"/>
          </p:cNvSpPr>
          <p:nvPr>
            <p:ph type="title" idx="4"/>
          </p:nvPr>
        </p:nvSpPr>
        <p:spPr>
          <a:xfrm>
            <a:off x="721899" y="153711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01</a:t>
            </a:r>
            <a:endParaRPr sz="2200" dirty="0"/>
          </a:p>
        </p:txBody>
      </p:sp>
      <p:sp>
        <p:nvSpPr>
          <p:cNvPr id="259" name="Google Shape;259;p36"/>
          <p:cNvSpPr txBox="1">
            <a:spLocks noGrp="1"/>
          </p:cNvSpPr>
          <p:nvPr>
            <p:ph type="title" idx="5"/>
          </p:nvPr>
        </p:nvSpPr>
        <p:spPr>
          <a:xfrm>
            <a:off x="721899" y="238097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02</a:t>
            </a:r>
            <a:endParaRPr sz="2200" dirty="0"/>
          </a:p>
        </p:txBody>
      </p:sp>
      <p:sp>
        <p:nvSpPr>
          <p:cNvPr id="260" name="Google Shape;260;p36"/>
          <p:cNvSpPr txBox="1">
            <a:spLocks noGrp="1"/>
          </p:cNvSpPr>
          <p:nvPr>
            <p:ph type="title" idx="6"/>
          </p:nvPr>
        </p:nvSpPr>
        <p:spPr>
          <a:xfrm>
            <a:off x="721899" y="331493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03</a:t>
            </a:r>
            <a:endParaRPr sz="2200" dirty="0"/>
          </a:p>
        </p:txBody>
      </p:sp>
      <p:sp>
        <p:nvSpPr>
          <p:cNvPr id="261" name="Google Shape;261;p36"/>
          <p:cNvSpPr txBox="1">
            <a:spLocks noGrp="1"/>
          </p:cNvSpPr>
          <p:nvPr>
            <p:ph type="subTitle" idx="7"/>
          </p:nvPr>
        </p:nvSpPr>
        <p:spPr>
          <a:xfrm>
            <a:off x="1448850" y="1550139"/>
            <a:ext cx="2305500" cy="4126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Infrastructure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&amp; Preprocessing</a:t>
            </a:r>
            <a:endParaRPr dirty="0"/>
          </a:p>
        </p:txBody>
      </p:sp>
      <p:sp>
        <p:nvSpPr>
          <p:cNvPr id="262" name="Google Shape;262;p36"/>
          <p:cNvSpPr txBox="1">
            <a:spLocks noGrp="1"/>
          </p:cNvSpPr>
          <p:nvPr>
            <p:ph type="subTitle" idx="8"/>
          </p:nvPr>
        </p:nvSpPr>
        <p:spPr>
          <a:xfrm>
            <a:off x="1448850" y="2380973"/>
            <a:ext cx="1702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Analysis Questions</a:t>
            </a:r>
          </a:p>
        </p:txBody>
      </p:sp>
      <p:sp>
        <p:nvSpPr>
          <p:cNvPr id="263" name="Google Shape;263;p36"/>
          <p:cNvSpPr txBox="1">
            <a:spLocks noGrp="1"/>
          </p:cNvSpPr>
          <p:nvPr>
            <p:ph type="subTitle" idx="9"/>
          </p:nvPr>
        </p:nvSpPr>
        <p:spPr>
          <a:xfrm>
            <a:off x="1456599" y="3314930"/>
            <a:ext cx="1702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Forecasting Questions</a:t>
            </a:r>
            <a:endParaRPr dirty="0"/>
          </a:p>
        </p:txBody>
      </p:sp>
      <p:cxnSp>
        <p:nvCxnSpPr>
          <p:cNvPr id="264" name="Google Shape;264;p36"/>
          <p:cNvCxnSpPr/>
          <p:nvPr/>
        </p:nvCxnSpPr>
        <p:spPr>
          <a:xfrm>
            <a:off x="714925" y="539500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5" name="Google Shape;265;p36"/>
          <p:cNvCxnSpPr/>
          <p:nvPr/>
        </p:nvCxnSpPr>
        <p:spPr>
          <a:xfrm>
            <a:off x="714150" y="2157730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6" name="Google Shape;266;p36"/>
          <p:cNvCxnSpPr/>
          <p:nvPr/>
        </p:nvCxnSpPr>
        <p:spPr>
          <a:xfrm>
            <a:off x="714150" y="3061196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Google Shape;266;p36">
            <a:extLst>
              <a:ext uri="{FF2B5EF4-FFF2-40B4-BE49-F238E27FC236}">
                <a16:creationId xmlns:a16="http://schemas.microsoft.com/office/drawing/2014/main" id="{DA4770F0-6143-7EF0-8EA8-620378CCD4A8}"/>
              </a:ext>
            </a:extLst>
          </p:cNvPr>
          <p:cNvCxnSpPr/>
          <p:nvPr/>
        </p:nvCxnSpPr>
        <p:spPr>
          <a:xfrm>
            <a:off x="721899" y="4073939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260;p36">
            <a:extLst>
              <a:ext uri="{FF2B5EF4-FFF2-40B4-BE49-F238E27FC236}">
                <a16:creationId xmlns:a16="http://schemas.microsoft.com/office/drawing/2014/main" id="{C52D4D43-9CA1-571C-7101-26B99DA07A1F}"/>
              </a:ext>
            </a:extLst>
          </p:cNvPr>
          <p:cNvSpPr txBox="1">
            <a:spLocks/>
          </p:cNvSpPr>
          <p:nvPr/>
        </p:nvSpPr>
        <p:spPr>
          <a:xfrm>
            <a:off x="4622410" y="1537110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200" dirty="0"/>
              <a:t>04</a:t>
            </a:r>
          </a:p>
        </p:txBody>
      </p:sp>
      <p:sp>
        <p:nvSpPr>
          <p:cNvPr id="8" name="Google Shape;263;p36">
            <a:extLst>
              <a:ext uri="{FF2B5EF4-FFF2-40B4-BE49-F238E27FC236}">
                <a16:creationId xmlns:a16="http://schemas.microsoft.com/office/drawing/2014/main" id="{15F702CD-EDE7-14E4-2B5D-71909D3AFE1B}"/>
              </a:ext>
            </a:extLst>
          </p:cNvPr>
          <p:cNvSpPr txBox="1">
            <a:spLocks/>
          </p:cNvSpPr>
          <p:nvPr/>
        </p:nvSpPr>
        <p:spPr>
          <a:xfrm>
            <a:off x="5357110" y="1473662"/>
            <a:ext cx="19049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Visualization Dashboard</a:t>
            </a:r>
            <a:endParaRPr lang="en-GB" dirty="0"/>
          </a:p>
        </p:txBody>
      </p:sp>
      <p:sp>
        <p:nvSpPr>
          <p:cNvPr id="13" name="Google Shape;263;p36">
            <a:extLst>
              <a:ext uri="{FF2B5EF4-FFF2-40B4-BE49-F238E27FC236}">
                <a16:creationId xmlns:a16="http://schemas.microsoft.com/office/drawing/2014/main" id="{4A4FCAB7-C1CE-3568-23FA-65E66C39FAFF}"/>
              </a:ext>
            </a:extLst>
          </p:cNvPr>
          <p:cNvSpPr txBox="1">
            <a:spLocks/>
          </p:cNvSpPr>
          <p:nvPr/>
        </p:nvSpPr>
        <p:spPr>
          <a:xfrm>
            <a:off x="5357110" y="2315475"/>
            <a:ext cx="253927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Recommendations</a:t>
            </a:r>
            <a:endParaRPr lang="en-GB" dirty="0"/>
          </a:p>
        </p:txBody>
      </p:sp>
      <p:sp>
        <p:nvSpPr>
          <p:cNvPr id="14" name="Google Shape;260;p36">
            <a:extLst>
              <a:ext uri="{FF2B5EF4-FFF2-40B4-BE49-F238E27FC236}">
                <a16:creationId xmlns:a16="http://schemas.microsoft.com/office/drawing/2014/main" id="{703B0CA3-9233-BAA6-D403-43E30658EA7F}"/>
              </a:ext>
            </a:extLst>
          </p:cNvPr>
          <p:cNvSpPr txBox="1">
            <a:spLocks/>
          </p:cNvSpPr>
          <p:nvPr/>
        </p:nvSpPr>
        <p:spPr>
          <a:xfrm>
            <a:off x="4622410" y="238566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200" dirty="0"/>
              <a:t>05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8"/>
          <p:cNvSpPr/>
          <p:nvPr/>
        </p:nvSpPr>
        <p:spPr>
          <a:xfrm>
            <a:off x="713225" y="840075"/>
            <a:ext cx="7717500" cy="3763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8"/>
          <p:cNvSpPr txBox="1">
            <a:spLocks noGrp="1"/>
          </p:cNvSpPr>
          <p:nvPr>
            <p:ph type="title"/>
          </p:nvPr>
        </p:nvSpPr>
        <p:spPr>
          <a:xfrm>
            <a:off x="1077925" y="1072375"/>
            <a:ext cx="4832221" cy="1641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Infrastructure</a:t>
            </a:r>
            <a:br>
              <a:rPr lang="en-GB" sz="4000" dirty="0"/>
            </a:br>
            <a:r>
              <a:rPr lang="en-GB" sz="4000" dirty="0"/>
              <a:t>&amp; Preprocessing</a:t>
            </a:r>
            <a:br>
              <a:rPr lang="en-GB" sz="4000" dirty="0"/>
            </a:br>
            <a:endParaRPr sz="4000" dirty="0"/>
          </a:p>
        </p:txBody>
      </p:sp>
      <p:sp>
        <p:nvSpPr>
          <p:cNvPr id="288" name="Google Shape;288;p38"/>
          <p:cNvSpPr txBox="1">
            <a:spLocks noGrp="1"/>
          </p:cNvSpPr>
          <p:nvPr>
            <p:ph type="title" idx="2"/>
          </p:nvPr>
        </p:nvSpPr>
        <p:spPr>
          <a:xfrm>
            <a:off x="1077925" y="3458588"/>
            <a:ext cx="1220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01</a:t>
            </a:r>
            <a:r>
              <a:rPr lang="en" dirty="0"/>
              <a:t>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Phase 1: Overview</a:t>
            </a:r>
            <a:endParaRPr dirty="0"/>
          </a:p>
        </p:txBody>
      </p:sp>
      <p:sp>
        <p:nvSpPr>
          <p:cNvPr id="298" name="Google Shape;298;p39"/>
          <p:cNvSpPr txBox="1">
            <a:spLocks noGrp="1"/>
          </p:cNvSpPr>
          <p:nvPr>
            <p:ph type="subTitle" idx="2"/>
          </p:nvPr>
        </p:nvSpPr>
        <p:spPr>
          <a:xfrm>
            <a:off x="720000" y="1398633"/>
            <a:ext cx="2495898" cy="28701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3736" lvl="0" indent="-173736" rtl="0">
              <a:spcBef>
                <a:spcPts val="0"/>
              </a:spcBef>
              <a:spcAft>
                <a:spcPts val="300"/>
              </a:spcAft>
              <a:buNone/>
            </a:pPr>
            <a:r>
              <a:rPr lang="en-GB" sz="1600" b="1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focus:</a:t>
            </a:r>
          </a:p>
          <a:p>
            <a:pPr marL="171450" lvl="0" indent="-171450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Building data infrastructure</a:t>
            </a:r>
          </a:p>
          <a:p>
            <a:pPr marL="171450" lvl="0" indent="-171450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Designing the data model</a:t>
            </a:r>
          </a:p>
          <a:p>
            <a:pPr marL="171450" lvl="0" indent="-171450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Pre-processing data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600" dirty="0">
              <a:latin typeface="Caladea" panose="020405030504060302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600" dirty="0">
              <a:latin typeface="Caladea" panose="020405030504060302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3736" lvl="0" indent="-173736" rtl="0">
              <a:spcBef>
                <a:spcPts val="0"/>
              </a:spcBef>
              <a:spcAft>
                <a:spcPts val="300"/>
              </a:spcAft>
            </a:pPr>
            <a:r>
              <a:rPr lang="en-GB" sz="1600" b="1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Key deliverables: </a:t>
            </a:r>
          </a:p>
          <a:p>
            <a:pPr marL="171450" lvl="0" indent="-171450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Data Warehouse</a:t>
            </a:r>
          </a:p>
          <a:p>
            <a:pPr marL="171450" lvl="0" indent="-171450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Star Schema Design</a:t>
            </a:r>
          </a:p>
          <a:p>
            <a:pPr marL="171450" lvl="0" indent="-171450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Data Cleaning Pipeline</a:t>
            </a:r>
          </a:p>
        </p:txBody>
      </p:sp>
      <p:sp>
        <p:nvSpPr>
          <p:cNvPr id="7" name="Google Shape;298;p39">
            <a:extLst>
              <a:ext uri="{FF2B5EF4-FFF2-40B4-BE49-F238E27FC236}">
                <a16:creationId xmlns:a16="http://schemas.microsoft.com/office/drawing/2014/main" id="{404A7A98-306E-9C6B-150B-C81B0DD08161}"/>
              </a:ext>
            </a:extLst>
          </p:cNvPr>
          <p:cNvSpPr txBox="1">
            <a:spLocks/>
          </p:cNvSpPr>
          <p:nvPr/>
        </p:nvSpPr>
        <p:spPr>
          <a:xfrm>
            <a:off x="4572000" y="1398633"/>
            <a:ext cx="1356104" cy="1179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173736" indent="-173736">
              <a:spcAft>
                <a:spcPts val="300"/>
              </a:spcAft>
            </a:pPr>
            <a:r>
              <a:rPr lang="en-GB" sz="1600" b="1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Tools: 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SQL Server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Python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2"/>
          <p:cNvSpPr txBox="1">
            <a:spLocks noGrp="1"/>
          </p:cNvSpPr>
          <p:nvPr>
            <p:ph type="title"/>
          </p:nvPr>
        </p:nvSpPr>
        <p:spPr>
          <a:xfrm>
            <a:off x="710002" y="380564"/>
            <a:ext cx="5351737" cy="8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Data Warehouse Architecture</a:t>
            </a:r>
          </a:p>
        </p:txBody>
      </p:sp>
      <p:sp>
        <p:nvSpPr>
          <p:cNvPr id="559" name="Google Shape;559;p52"/>
          <p:cNvSpPr txBox="1">
            <a:spLocks noGrp="1"/>
          </p:cNvSpPr>
          <p:nvPr>
            <p:ph type="subTitle" idx="1"/>
          </p:nvPr>
        </p:nvSpPr>
        <p:spPr>
          <a:xfrm>
            <a:off x="710002" y="1410344"/>
            <a:ext cx="6860920" cy="14634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3736" lvl="0" indent="-173736" algn="l" rtl="0">
              <a:spcBef>
                <a:spcPts val="0"/>
              </a:spcBef>
              <a:spcAft>
                <a:spcPts val="300"/>
              </a:spcAft>
              <a:buNone/>
            </a:pPr>
            <a:r>
              <a:rPr lang="en-GB" sz="1600" b="1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Three-Layer Data Architecture:</a:t>
            </a:r>
          </a:p>
          <a:p>
            <a:pPr marL="173736" lvl="0" indent="-173736" algn="l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Bronze layer(Source): </a:t>
            </a:r>
            <a:r>
              <a:rPr lang="en-US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Unprocessed data ingested directly from the source file.</a:t>
            </a:r>
          </a:p>
          <a:p>
            <a:pPr marL="173736" lvl="0" indent="-173736" algn="l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Silver layer(Staging area): </a:t>
            </a:r>
            <a:r>
              <a:rPr lang="en-US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Cleaned, validated, and transformed data from the bronze layer with quality checks.</a:t>
            </a:r>
            <a:endParaRPr lang="en-GB" sz="1400" dirty="0">
              <a:latin typeface="Calade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3736" lvl="0" indent="-173736" algn="l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Gold layer(Business-ready): Dimensional star schema model optimized for analysis.</a:t>
            </a:r>
          </a:p>
        </p:txBody>
      </p:sp>
      <p:sp>
        <p:nvSpPr>
          <p:cNvPr id="11" name="Google Shape;559;p52">
            <a:extLst>
              <a:ext uri="{FF2B5EF4-FFF2-40B4-BE49-F238E27FC236}">
                <a16:creationId xmlns:a16="http://schemas.microsoft.com/office/drawing/2014/main" id="{D496D306-8417-C055-DE82-CFFD6C3D4BAD}"/>
              </a:ext>
            </a:extLst>
          </p:cNvPr>
          <p:cNvSpPr txBox="1">
            <a:spLocks/>
          </p:cNvSpPr>
          <p:nvPr/>
        </p:nvSpPr>
        <p:spPr>
          <a:xfrm>
            <a:off x="710001" y="3098401"/>
            <a:ext cx="5605557" cy="1217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173736" indent="-173736">
              <a:spcAft>
                <a:spcPts val="300"/>
              </a:spcAft>
            </a:pPr>
            <a:r>
              <a:rPr lang="en-GB" sz="1600" b="1" dirty="0">
                <a:latin typeface="Caladea" panose="02040503050406030204" pitchFamily="18" charset="0"/>
              </a:rPr>
              <a:t>Implementation Details:</a:t>
            </a:r>
          </a:p>
          <a:p>
            <a:pPr marL="173736" indent="-17373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SQL Server database with schema separation for each layer.</a:t>
            </a:r>
          </a:p>
          <a:p>
            <a:pPr marL="173736" indent="-17373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Python-based ETL processes for data transformation between layers.</a:t>
            </a:r>
          </a:p>
          <a:p>
            <a:pPr marL="173736" indent="-17373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Integration of stored procedures for automated loading.</a:t>
            </a:r>
            <a:endParaRPr lang="en-GB" dirty="0">
              <a:latin typeface="Caladea" panose="020405030504060302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>
          <a:extLst>
            <a:ext uri="{FF2B5EF4-FFF2-40B4-BE49-F238E27FC236}">
              <a16:creationId xmlns:a16="http://schemas.microsoft.com/office/drawing/2014/main" id="{79D4DD6C-CF33-9BFF-02BF-342BFE948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2">
            <a:extLst>
              <a:ext uri="{FF2B5EF4-FFF2-40B4-BE49-F238E27FC236}">
                <a16:creationId xmlns:a16="http://schemas.microsoft.com/office/drawing/2014/main" id="{A3CF7E00-CBBE-BDA0-CFD5-CF7FE402C4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0002" y="380564"/>
            <a:ext cx="5351737" cy="8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Data Warehouse Architecture</a:t>
            </a:r>
          </a:p>
        </p:txBody>
      </p:sp>
      <p:pic>
        <p:nvPicPr>
          <p:cNvPr id="5" name="Picture 4" descr="A diagram of a software application">
            <a:extLst>
              <a:ext uri="{FF2B5EF4-FFF2-40B4-BE49-F238E27FC236}">
                <a16:creationId xmlns:a16="http://schemas.microsoft.com/office/drawing/2014/main" id="{0C51409D-80B7-1ABC-530D-C329260EB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135" y="1185764"/>
            <a:ext cx="7051729" cy="36958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B4730F-C311-0479-ED1B-F64E84F6A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36" y="4527550"/>
            <a:ext cx="632799" cy="1530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E37286-3134-C9CF-344B-45C08F6B6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7864" y="4527550"/>
            <a:ext cx="821411" cy="19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41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>
          <a:extLst>
            <a:ext uri="{FF2B5EF4-FFF2-40B4-BE49-F238E27FC236}">
              <a16:creationId xmlns:a16="http://schemas.microsoft.com/office/drawing/2014/main" id="{02F3A33D-DEC8-5D23-EE35-3E12FBCED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omputer">
            <a:extLst>
              <a:ext uri="{FF2B5EF4-FFF2-40B4-BE49-F238E27FC236}">
                <a16:creationId xmlns:a16="http://schemas.microsoft.com/office/drawing/2014/main" id="{7217791B-DD55-0E4E-D53E-9076BDF13E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42" t="4047" b="251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378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ata Analysis for Marketing Strategies by Slidesgo">
  <a:themeElements>
    <a:clrScheme name="Simple Light">
      <a:dk1>
        <a:srgbClr val="081004"/>
      </a:dk1>
      <a:lt1>
        <a:srgbClr val="ECEBDA"/>
      </a:lt1>
      <a:dk2>
        <a:srgbClr val="FABD63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8100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webextension1.xml><?xml version="1.0" encoding="utf-8"?>
<we:webextension xmlns:we="http://schemas.microsoft.com/office/webextensions/webextension/2010/11" id="{33334F4D-AF59-4FE6-B5A3-611F1D5E9580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C988D41A-DB22-443C-B1E0-50FC1CCEC5AC&quot;"/>
    <we:property name="embedUrl" value="&quot;/reportEmbed?reportId=a19bcce6-7c55-4f18-a9cf-5bdfb7bd2138&amp;config=eyJjbHVzdGVyVXJsIjoiaHR0cHM6Ly9XQUJJLU5PUlRILUVVUk9QRS1KLVBSSU1BUlktcmVkaXJlY3QuYW5hbHlzaXMud2luZG93cy5uZXQiLCJlbWJlZEZlYXR1cmVzIjp7InVzYWdlTWV0cmljc1ZOZXh0Ijp0cnVlfX0%3D&amp;disableSensitivityBanner=true&amp;storytellingChangeViewModeShortcutKeys=true&quot;"/>
    <we:property name="bookmark" value="&quot;H4sIAAAAAAAAA+1a30/jOBD+V1Be9qWcnN8JbywsOu7YE1oQ93BCaGxPWkOa9JwEtov6v9/YSQsthbIsCyzXBxDxjO35Ps+MPyVcO1JVoxzGf8EQnS3nY1leDEFfbLhOzynaMcTMC3iQpsLzJfdRosfIWo5qVRaVs3Xt1KD7WJ+oqoHcLESD/5z2HMjzQ+ibpwzyCnvOCHVVFpCrb9g6k6nWDU56Dn4d5aUGs+RRDTWaZS/JnZ4pBPc3n3YEUatLPEJRt6MxyxJXpsxlHBlLRSjSmNyq1sFGttTFLG233ymLGlRB25ixhIcoEnSZ77PQ9z1PJtY3U3ndufDxp68jTegI83hkyNmWl1AIlI6FoLFqI752tvt9jX2ou8dPc8adMm+GS8aPykYL/IKZNRW1qse0R0bAzzSo/ArGzoTIOtQlUWltI60E2sG9puiIcc3joLza0UhMSmeLTU5ppFJFP++Iv+HguMUhQBsMJT8n9gxWmlBqifrj2MLdVXrKu9dbiPp1oRI2GgoTzFJ0k4iOWdJPGHvh/YfXZXbKMsZDGUfoS4YhEz4kREJ3tDtEXr+kTYmuXreQWedkmpZExJ4uh3bFrn7OyXMG5pwgFjimoZZkOoae8/cANdoplH1STUnbX6Co6lweQV77YDdfYExj1hTyTOO/DVY1WWn/E8gbW6C0/IEiSG0y2GGa8qEo6QDsPJQfzJRTS/Fien/fsU6ZWBXffNq6k96brjP2/6kzNq0zkQHPkMVpJFgUokxj7r75JnmsoajAQjnb312AFr7PU1yFuT1OBHAjL4gkBHSgyJF+r2ybMuJ+CGkUcA9l4PopZ+zH2mZ+u20elDR1l1Y5Bp7jGUc3zWjHTUkCZDPIknCTB5htBmGMYRiFIgHvxVpsvkjzZ5IQg8d11j+gaECPbVPt3eOzh1yvdPoMWgwe9NimGs4f6N6/K5pCi4wP8BLzu+Bn9rumKfYT0KqVax03j0tZabSd4bA7+dkyzhytWZPnZzPfW+E4JjE2bgaMuQMxO4uFcqamBWKAcvdG6bZHr6QJrRK0675sq284oniqaS1On/5URbvQAWb195fpUxL6njTrOV9Uf2BjWJFiE+M8L+47q2Ou1feH/XbpLAE/Nb9T9LOesAS6tb1T3LNOtwS3tTmm/c2uLk/66ArggSckBixOZBysFf9a8T9d8d8EPJ89P0Le7OK7Fc4V4gXdiOO799tquZqrAncGoOtFzdq+UaFdzm+9M+lwtEr2fSuFU9s1Up5GYQyZF6WCeSz0QURrEbwWwb90aq9F8FoEr0XwWgQvEcGJ4DzyBKbcdzFhgsepXIvgNymCX01Tvh0d/uwvb9dq+EE17Ma+n1BrYFEYJBGEDOMHXgk/e57ekwVw2d/oymmjVkN89ZR9sU8NeVMR7yjb8JYm7mM/PfyskzANdnXx/Kzd27T1JLAkYGmaREEUx3HIAvmCafu0Vv+u++xILW+zv9yHsudP7sdmS5vaiesGwBhzfS/xU18iT3wrYR9iXw2hj/PUd/rwZsQZou7bK6hs6moEAg+haFXaqI1KofWjhASjjLq/9T1C1PwvT6tCTeCT/wBcQPRaXSQAAA==&quot;"/>
    <we:property name="datasetId" value="&quot;04fbef66-b7b4-43fa-9fb5-7765987966f4&quot;"/>
    <we:property name="pageName" value="&quot;70f81d9010be009c5c97&quot;"/>
    <we:property name="reportUrl" value="&quot;/groups/me/reports/a19bcce6-7c55-4f18-a9cf-5bdfb7bd2138/70f81d9010be009c5c97&quot;"/>
    <we:property name="reportName" value="&quot;report_power_bi[1]&quot;"/>
    <we:property name="reportState" value="&quot;CONNECTED&quot;"/>
    <we:property name="pageDisplayName" value="&quot;Uk Railways &quot;"/>
    <we:property name="backgroundColor" value="&quot;#FFFFFF&quot;"/>
    <we:property name="initialStateBookmark" value="&quot;H4sIAAAAAAAAA+1aTVPjOBD9K5Qvcwlb8rfNjeGjlgVmKKDYwxaVakvtRODYXtmGyVD579uWnUBCIBmGASabAxRutdR6T92tVzZ3hpBFnsDwCwzQ2DI+Z9n1ANT1hml0jLS1ff16eLx9etj9sn28R+YsL2WWFsbWnVGC6mF5IYsKknoFMv5z2TEgSU6gVz/FkBTYMXJURZZCIr9j40xDpapw1DHwW55kCuolz0oosV72htzpmWKbf9gUEXgpb/AMedlYfRYHpgiZySJkLOQuD31yKxoHvbO5LvXSOvxOlpYgUwpT24LIRR6gyWybubZtWSLQvrFMytYlGu59yxWhI8zDvGZlW9xAylEYGoLCotnxnbHd6ynsQdk+7k0N7mRJNZhjP8sqxfEUYz2UlrIcUoyYgHcVyOQWhsaIyDpRGVGpx3IlOWrjfpW2xJj1Yz+73VFITApji40uyVLItJe0xN9zcN7g4KBqDFl0RezVWGlCpgSqz0MNd1eqMe9WZ2bX7wuVsJHJDTAO0Qw8OmZBP65vuU8fXpvSIYtZ5ArfQ1swdBm3ISAS2qPdIfJ6GQUlujrtQvU6F+O0JCL2VTbQK7aFc0WeEzBXBDHFIZkakukYOsbffVSop1D2CTkm7WCGoqJ1WYK85kEHn2FMYVyloqvw3wqLkkYp/gUklS5QWv5IEqQmGbSZpnxKMzoAPQ/Fp3rKpaZ4Nr1/7FjHTCza33TamqPOh64z9v+pMzauMx5DFCPzQ48zz0UR+pH54ZvkuYK0AA2le7A7A81dzVNchLk5TgQwPcvxBDh0oBgh/V7YNoUX2S6EnhNZKBzTDiPGfq5tJg/b5lFGU3dplXOIEuxGaIYxRdwUIbc2nThwNyMH403H9dF1PZcHYL1Zi01maT4mCdFfrrP+BWkFaqibaucJn32M1EKnY1C8/6zHNtVw8kz3/lPSFFpkeIQ3mDwGPxl/PDTGfgFKNnKt5Wa5lBW1tqs5bE9+sowxRWtcJUl34vtgO0adGBv3hnq4BTE5i5lypqYFvI9i917iNkcvRb21glPUA9FU3yCn/RTjWhw/Hcq0WegI4/LHy/QlCf1EmnWMU9nr6z0sSLFR7Tyt6ttRo75WVw/7w9KZA348vKLoJz1hDnQ9tqK4J51uDm49ZtTtb3J1WcJGk0PkWFygw/xA+M5a8a8V/8sV//2Gp7PnZ8ibXHwPtnOLeE034vDx/bZYriYyxZ0+qHJWszZvVCjK1YN3Ji2ORsmutlK41F0jjELP9SG2vJAzi7k2cG8tgtci+LdO7bUIXovgtQhei+A5IjjgUeRZHMPINjFgPPJDsRbBH1IEv5um/Dg6/NVf3q7V8LNq2PRtO6DWwDzXCTxwGfrPvBJ+9Tx9IgvgprfRltNGKQf47in7Zp8akqog3lE025ubuMt+evhVJ1E32MXF86uiN2lrCWCBw8Iw8BzP932XOeIN0/ZlrX6l+2wu57fZ3+5D2esn97LZ0qR2YJoOMMZM2wrs0BYYBbaWsM+xLwfQw2nqW314bzEGqHr6CsqqssiB4wmkjUrLm11J1H6UkFAro/Zv9YQQrf+Xx9AxaCuSRO+S/g3Q0X9tLyj6hiQAAA==&quot;"/>
    <we:property name="isFiltersActionButtonVisible" value="false"/>
    <we:property name="isVisualContainerHeaderHidden" value="false"/>
    <we:property name="reportEmbeddedTime" value="&quot;2025-05-23T01:49:08.656Z&quot;"/>
    <we:property name="creatorTenantId" value="&quot;7b35586a-d18d-405c-8e29-5713862937a9&quot;"/>
    <we:property name="creatorUserId" value="&quot;10032003DD147681&quot;"/>
    <we:property name="creatorSessionId" value="&quot;d5497729-3146-423e-b137-8deb8fe3f62d&quot;"/>
    <we:property name="design" value="{&quot;border&quot;:{&quot;isActive&quot;:false,&quot;color&quot;:&quot;#808080&quot;,&quot;width&quot;:1,&quot;transparency&quot;:0,&quot;dash&quot;:&quot;solid&quot;}}"/>
    <we:property name="artifactViewState" value="&quot;live&quot;"/>
    <we:property name="isFooterCollapsed" value="true"/>
  </we:properties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431A56C8-3DC0-4D07-A35F-FDFCADE6C7EE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C988D41A-DB22-443C-B1E0-50FC1CCEC5AC&quot;"/>
    <we:property name="embedUrl" value="&quot;/reportEmbed?reportId=a19bcce6-7c55-4f18-a9cf-5bdfb7bd2138&amp;config=eyJjbHVzdGVyVXJsIjoiaHR0cHM6Ly9XQUJJLU5PUlRILUVVUk9QRS1KLVBSSU1BUlktcmVkaXJlY3QuYW5hbHlzaXMud2luZG93cy5uZXQiLCJlbWJlZEZlYXR1cmVzIjp7InVzYWdlTWV0cmljc1ZOZXh0Ijp0cnVlfX0%3D&amp;disableSensitivityBanner=true&amp;storytellingChangeViewModeShortcutKeys=true&quot;"/>
    <we:property name="bookmark" value="&quot;H4sIAAAAAAAAA+1a3XPTOBD/Vxi/8JK5WVvWF29Qygw3Nxx3ZbiHm05nJa2DwbVzsgPtdfK/I9kJLU1DMi2UkKYPHVta7f6035JzkbiynVR4/gpPKXmSPGuaD6foPzxKk1FSD2NCGkYsd1IwZTNDwInCbDPpyqZukycXSYd+TN3bsp1iFRmFwX8TVYgizdAJsDzTwJRQJjkeJVhVr3EcaQqsWholE/JtU2NV/k8DizDV+SnNRgmdTarGYxR01GFHUdjHQB7eA7D0NxZwoO3Kj3REthtGlSQiZWWa6SxFyDMOkawdCHq8N5JE1r34g6busKyDmJ42hawIZIYra0RmjWY9bVvW42oO+HLtm/NJVFlHZ51pzqKWzPsgOHKazcKGuHCaaa0zxXOBAMaAiKuLsurmAs354dnEBw1eLAxgRFAis6AROZjcAeQYWHeDrIOgl3HjSxtwjOaMIp+3Cz1lo+SFb057jnMzvw+Uh3VXdufxpZn6ms7D0IAeZsFK/7wjT/2SoA5XDrq9SF72/yNAattBnT1JNT29NhPfjgJnS39TcfnSC4+aeO2bYPirAE7aYOJpG2aD/LdYTXs/Cuz/KMOWBi33w2HJ4wOsLVUVuceR/jgo93jwlyviN4K1pIZ14EbJu+bTgaegdpc8SWeji5st8QOwBKEhUk6Kxp84CkG7hAauoHnqPkYduSUoT8djT2NcmPTwDjiLEHwnHsvqEy6BfeOxbrEPupOXz/vZF9N6HqV8GXm03zeDylbTNjgCuWfoD96h774Or/DiHfln571LPi/9IiME/z/cRgVENx+SV1j0/kp6mvvR+eaxdQvHOe7zUSo4qtQwhWSVkjnIFNbmIy6VBaOkkhYwUxIzgoeej55Hte6z0T4b7bPR7bMRCSWNtuAkSdK5NeDs2l6rPA3d5HKnZYS0hjOd2pSnwGQestX6zAbEtSpYxjRPrSAAll5mtl/Nh0df9mVJawhNOKDhDlwOBvRDz9hfd5Cj7c/rc1tmKctyZbnJcyasBavtTtnSUzGt3Ymn/4L5us1sWTchaPp1P95US/ium2p96UDvfvlqEYduPOKvzLH31ZesiaWd7komJe2bkbt5y9CK5MqBNkWR6YwDR0Rh0rXtQ5obg5KpXIDgCshJ4XYpNT+kMlsIByQdAbMMjdPc6Z2y5W3K7NaU2B3O4DvTHAjLXa6FU5ABQ5nloLO1GVSkFm1hQCCgSxWT0ly56n7TTF5tHG7t1AT38THErm14MRGe/1o8fIuTvxq4C518FbhHVAWj3CIs/YoM9ajXR5iaQyhKqlwSRf15b76wGuQm5TvYanheKCqLUbuxRn9gKlyj8x48mopWc/jiWrPZd0iCK6LsGqrVh3sHQhITaZanlhhpYSG/W6XaLvP8Pi/aRz/189AKKy2B+7ml6t5vPwd423Lm2KLjxmZRPT9skMF4auACUsx1JplY/xVGgU6lQ3BOca0lR6Pv+BXm1w/7732MuEPQz62UF8EyOU+5VUxnjFvT/xph39DsG5p9Q/MTb+XurVDu6+Pd66MTlgoHqdAKdZ5zzJRaWx/DEkxRFAy4zY1UYZXdpQuch3QZp4xi8ZMXWAKjUyecFbtky/1l3He5mJoEH6Br6Qt28w5uxVaHqzejrZZGqNxKnRNjgGL91ZuGAgx3UhBzQBwsQ/XQY2yrvivv42x7tto3JnH0EntySn7c99jNtGsnaOk11oNzTwZ+JfV0wWQYHWr+3IfRDc4XfwK/6MfD32fu3Q5Lqi8AAA==&quot;"/>
    <we:property name="datasetId" value="&quot;04fbef66-b7b4-43fa-9fb5-7765987966f4&quot;"/>
    <we:property name="pageName" value="&quot;87eee8c712921a042503&quot;"/>
    <we:property name="reportUrl" value="&quot;/groups/me/reports/a19bcce6-7c55-4f18-a9cf-5bdfb7bd2138/87eee8c712921a042503&quot;"/>
    <we:property name="reportName" value="&quot;report_power_bi[1]&quot;"/>
    <we:property name="reportState" value="&quot;CONNECTED&quot;"/>
    <we:property name="pageDisplayName" value="&quot;cancelled &amp; delayed journey&quot;"/>
    <we:property name="backgroundColor" value="&quot;#FFFFFF&quot;"/>
    <we:property name="initialStateBookmark" value="&quot;H4sIAAAAAAAAA+1a3XPTOBD/V278wkvmZmVZssRbKWWG4/g4ynAPN53OSloHg2vnbAea6+R/P8l2aGkIybRQQpqXjC2tdn/ab8m5iFzeTAqcvcAzih5Gj6rqwxnWH35j0Sgqh7GXL589P3j97PTFwfMjP1xN2rwqm+jhRdRiPab2bd5MsQgc/OA/J6MIi+IVjsNbhkVDo2hCdVOVWOT/UU/sp9p6SvNRROeToqoxsDxusaXA9qMn9+9eNvude4lo2/wjHZNt+1GVEpGyKYt1zBCSWEAga3qCDtlXSQLrTvxhVbaYl15MR8sgzjyZEcoaGVujeUfb5OW4GABfrn0zmwSttHTemuo86MO894IDp/ncb0hIp7nWOlYikQhgDMiwOsuLdhBoZkfnk9rr6mKhYyOdBG5BIwowiQNI0LNue1mHXi/jqs6txzEaGAU+bxd6ikfRk7o66zgOlnzvKY/KNm9n4aWa1iXN/FCPHubeSn+/o5q6JV4dLu91exE97X4DQGqaXp0dSTE9uzYT3o49Z0uvKbt86YQHTbyqK2/4qwBOG2/iaeNnvfy3WEw7j/Hs/8z9lnotd8N+yYNDLC0VBbkHgf7EK/ek95cr4jeCtaSGdeBG0bvq02FNXu0uesjmo4uvW+IHYPFCfaScZlV96sjH5RIauILmwH0MOnJLUA7G45rGuDDp0S1wZj74TmvMi0+4BPZNjWWDXdCdPn3czT6ZlkOUimXkwX7fDCpbTBvvCOQeYX34Duv2y/DyL7Wj+tGsc8nHeb3ICN7/j7ZRAcHN++TlF72/kp4GP5ptHls3cJyTLh8xKVAxwxWSVSpNIGWwNh+JVFkwKlWpBYxVijHBfc9Hj4Na99lon4322ejm2YikSo224FJKSSfWgLNre638zHeTy52Wkak1gmtmmWDA08Rnq/WZDUholfGYa8GsJADOLjPbr+bDo8/7sqQ1xBoAjXDgEjCg73vG/rKDHG1/Xh9sGTMeJ8oKkyRcWgtW252yZU3ZtHSnNf3rzdduZsuy8kHTrfvxplrCd91U60sH1u6XrxZhSGUyYzH606kVPrtwJZVZnWPvqi9ZE0s73ZVMcto3I7fzlr4VSZQDbbIs1rEAgYjSsLXtA0uMwZSrRIIUCsil0u1Sar5PZTaTDih1BNxyNE4Lp3fKljcps1tTYnc4g+9McyCtcImWTkEMHNM4AR2vzaCSWbSZAYmAjimepubKVfebavJi43Brpsa7Tx1C7NqGFxP++a/Fw7c41VcDd6GTLwL3mApvlBuEZb0iQ/3W6cNPDRCynAoXBVEv78wXVoPcpHx7W/XPC0XFIWo31ugPTIVrdN6BR1PQag6fXWs+/w5JcEWUXUO1+nDvQKbEJYsTZomTlhaS21Wq7TLPH0PRPv6pn4dWWGkJ3M8tVXd++9nD25YzxxYdNzaL6uGwQQbDqUFIYJjoOOVy/VcYBZqlDsE5JbROBRp9y68wv37Yf+9jxC2CfrBSknnLJIIJq7iOubCm+zfCvqHZNzT7huYn3srdWaHc18fb10cnLWUOmNQKdZIIjJVaWx/9EmQoMw7CJiZVfpXdpQuc+3QZp4zi4ZMXWAKjmZPOyl2y5f4y7rtcTE28D9C19AW7eQe3Yqv91ZvRVqdGqsSmOiHOAeX6qzcNGRjhUkncAQmwHNV9j7Gt+q68j7Pt2WrXmITRS+zRGdXjrseupm0zQUuvsOyde9Lzy6mj8ybD4FDDcxdGX3G+8Bf4qJPhdZYP7fsG9AO2/wEL9CcGvS8AAA==&quot;"/>
    <we:property name="isFooterCollapsed" value="true"/>
    <we:property name="isFiltersActionButtonVisible" value="false"/>
    <we:property name="isVisualContainerHeaderHidden" value="false"/>
    <we:property name="reportEmbeddedTime" value="&quot;2025-05-23T01:53:12.702Z&quot;"/>
    <we:property name="creatorTenantId" value="&quot;7b35586a-d18d-405c-8e29-5713862937a9&quot;"/>
    <we:property name="creatorUserId" value="&quot;10032003DD147681&quot;"/>
    <we:property name="creatorSessionId" value="&quot;a5de1d36-dcbd-4ffb-b774-c0f1f29d05cb&quot;"/>
    <we:property name="artifactViewState" value="&quot;live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1469</TotalTime>
  <Words>618</Words>
  <Application>Microsoft Office PowerPoint</Application>
  <PresentationFormat>On-screen Show (16:9)</PresentationFormat>
  <Paragraphs>118</Paragraphs>
  <Slides>33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Marcellus</vt:lpstr>
      <vt:lpstr>Caladea</vt:lpstr>
      <vt:lpstr>Bebas Neue</vt:lpstr>
      <vt:lpstr>Anaheim</vt:lpstr>
      <vt:lpstr>Arial</vt:lpstr>
      <vt:lpstr>Albert Sans</vt:lpstr>
      <vt:lpstr>Data Analysis for Marketing Strategies by Slidesgo</vt:lpstr>
      <vt:lpstr>Worksheet</vt:lpstr>
      <vt:lpstr>PowerPoint Presentation</vt:lpstr>
      <vt:lpstr>DATA ANALYSIS FOR UK-RAILWAY</vt:lpstr>
      <vt:lpstr>PowerPoint Presentation</vt:lpstr>
      <vt:lpstr>TABLE OF CONTENTS</vt:lpstr>
      <vt:lpstr>Infrastructure &amp; Preprocessing </vt:lpstr>
      <vt:lpstr>Phase 1: Overview</vt:lpstr>
      <vt:lpstr>Data Warehouse Architecture</vt:lpstr>
      <vt:lpstr>Data Warehouse Architecture</vt:lpstr>
      <vt:lpstr>PowerPoint Presentation</vt:lpstr>
      <vt:lpstr>Data Cleaning Process</vt:lpstr>
      <vt:lpstr>Analysis Questions </vt:lpstr>
      <vt:lpstr>Phase 2: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Forecasting Questions </vt:lpstr>
      <vt:lpstr>Phase 3: Overview</vt:lpstr>
      <vt:lpstr>Visualization Dashboard</vt:lpstr>
      <vt:lpstr>Phase 4: Overview</vt:lpstr>
      <vt:lpstr>PowerBI Dashboard</vt:lpstr>
      <vt:lpstr>PowerBI Dashboard</vt:lpstr>
      <vt:lpstr>Tableau Dashboards</vt:lpstr>
      <vt:lpstr>Recommendations</vt:lpstr>
      <vt:lpstr>Insights</vt:lpstr>
      <vt:lpstr>Recommendations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 FOR UK-RAILWAY</dc:title>
  <dc:creator>mohamed ibrahem</dc:creator>
  <cp:lastModifiedBy>Abdulrahman Sayed Mohamed Mohamed El Dahdahy</cp:lastModifiedBy>
  <cp:revision>14</cp:revision>
  <dcterms:modified xsi:type="dcterms:W3CDTF">2025-05-23T12:00:53Z</dcterms:modified>
</cp:coreProperties>
</file>